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310" r:id="rId2"/>
    <p:sldId id="311" r:id="rId3"/>
    <p:sldId id="312" r:id="rId4"/>
    <p:sldId id="313" r:id="rId5"/>
    <p:sldId id="259"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270" r:id="rId26"/>
    <p:sldId id="273" r:id="rId27"/>
    <p:sldId id="300" r:id="rId28"/>
    <p:sldId id="301" r:id="rId29"/>
    <p:sldId id="302" r:id="rId30"/>
    <p:sldId id="303" r:id="rId31"/>
    <p:sldId id="304" r:id="rId32"/>
    <p:sldId id="305" r:id="rId33"/>
    <p:sldId id="306" r:id="rId34"/>
    <p:sldId id="307" r:id="rId35"/>
    <p:sldId id="308" r:id="rId36"/>
    <p:sldId id="278" r:id="rId37"/>
    <p:sldId id="263" r:id="rId38"/>
    <p:sldId id="309"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3258"/>
    <a:srgbClr val="FF0066"/>
    <a:srgbClr val="E1F8FF"/>
    <a:srgbClr val="40D3FF"/>
    <a:srgbClr val="FF6600"/>
    <a:srgbClr val="E6C638"/>
    <a:srgbClr val="D7CA70"/>
    <a:srgbClr val="41759A"/>
    <a:srgbClr val="76CBF3"/>
    <a:srgbClr val="1833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p:cViewPr varScale="1">
        <p:scale>
          <a:sx n="86" d="100"/>
          <a:sy n="86" d="100"/>
        </p:scale>
        <p:origin x="1258" y="48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E3A6C-1BBA-41FC-B2C4-76B2C32402DE}" type="doc">
      <dgm:prSet loTypeId="urn:microsoft.com/office/officeart/2005/8/layout/hList7" loCatId="list" qsTypeId="urn:microsoft.com/office/officeart/2005/8/quickstyle/simple1" qsCatId="simple" csTypeId="urn:microsoft.com/office/officeart/2005/8/colors/colorful4" csCatId="colorful" phldr="1"/>
      <dgm:spPr/>
    </dgm:pt>
    <dgm:pt modelId="{E42B0000-C987-45E5-BBD7-F9B9BC34F651}">
      <dgm:prSet phldrT="[Texto]"/>
      <dgm:spPr/>
      <dgm:t>
        <a:bodyPr/>
        <a:lstStyle/>
        <a:p>
          <a:pPr>
            <a:buFont typeface="Arial" panose="020B0604020202020204" pitchFamily="34" charset="0"/>
            <a:buChar char="•"/>
          </a:pPr>
          <a:r>
            <a:rPr lang="es-ES" b="1" i="0">
              <a:effectLst/>
              <a:latin typeface="Arial" panose="020B0604020202020204" pitchFamily="34" charset="0"/>
              <a:cs typeface="Arial" panose="020B0604020202020204" pitchFamily="34" charset="0"/>
            </a:rPr>
            <a:t>Coherencia</a:t>
          </a:r>
          <a:endParaRPr lang="es-CO" dirty="0"/>
        </a:p>
      </dgm:t>
    </dgm:pt>
    <dgm:pt modelId="{A5F47922-A9E1-4168-B1C7-77E1CDD04BB4}" type="parTrans" cxnId="{45DC9B95-22D1-4471-A36C-84F92C8BE412}">
      <dgm:prSet/>
      <dgm:spPr/>
      <dgm:t>
        <a:bodyPr/>
        <a:lstStyle/>
        <a:p>
          <a:endParaRPr lang="es-CO"/>
        </a:p>
      </dgm:t>
    </dgm:pt>
    <dgm:pt modelId="{02C78DCA-650B-4224-953B-C5B74F86FDFD}" type="sibTrans" cxnId="{45DC9B95-22D1-4471-A36C-84F92C8BE412}">
      <dgm:prSet/>
      <dgm:spPr/>
      <dgm:t>
        <a:bodyPr/>
        <a:lstStyle/>
        <a:p>
          <a:endParaRPr lang="es-CO"/>
        </a:p>
      </dgm:t>
    </dgm:pt>
    <dgm:pt modelId="{8100145A-62FF-4D99-B377-5643F2B2F914}">
      <dgm:prSet phldrT="[Texto]"/>
      <dgm:spPr/>
      <dgm:t>
        <a:bodyPr/>
        <a:lstStyle/>
        <a:p>
          <a:pPr>
            <a:buFont typeface="Arial" panose="020B0604020202020204" pitchFamily="34" charset="0"/>
            <a:buChar char="•"/>
          </a:pPr>
          <a:r>
            <a:rPr lang="es-ES" b="1" i="0">
              <a:effectLst/>
              <a:latin typeface="Arial" panose="020B0604020202020204" pitchFamily="34" charset="0"/>
              <a:cs typeface="Arial" panose="020B0604020202020204" pitchFamily="34" charset="0"/>
            </a:rPr>
            <a:t>Continuidad</a:t>
          </a:r>
          <a:endParaRPr lang="es-CO" dirty="0"/>
        </a:p>
      </dgm:t>
    </dgm:pt>
    <dgm:pt modelId="{6FCA08AF-F031-4BB2-9E79-E7CC1B661738}" type="parTrans" cxnId="{7E656EFB-C45C-4973-90E3-9B82D33FA707}">
      <dgm:prSet/>
      <dgm:spPr/>
      <dgm:t>
        <a:bodyPr/>
        <a:lstStyle/>
        <a:p>
          <a:endParaRPr lang="es-CO"/>
        </a:p>
      </dgm:t>
    </dgm:pt>
    <dgm:pt modelId="{F603EEBB-5DCE-4AB1-BFC1-78CAC890DA5A}" type="sibTrans" cxnId="{7E656EFB-C45C-4973-90E3-9B82D33FA707}">
      <dgm:prSet/>
      <dgm:spPr/>
      <dgm:t>
        <a:bodyPr/>
        <a:lstStyle/>
        <a:p>
          <a:endParaRPr lang="es-CO"/>
        </a:p>
      </dgm:t>
    </dgm:pt>
    <dgm:pt modelId="{3CFA9C0B-C19C-45B6-BF88-27EB0C652711}">
      <dgm:prSet phldrT="[Texto]"/>
      <dgm:spPr/>
      <dgm:t>
        <a:bodyPr/>
        <a:lstStyle/>
        <a:p>
          <a:pPr>
            <a:buFont typeface="Arial" panose="020B0604020202020204" pitchFamily="34" charset="0"/>
            <a:buChar char="•"/>
          </a:pPr>
          <a:r>
            <a:rPr lang="es-ES" b="1" i="0">
              <a:effectLst/>
              <a:latin typeface="Arial" panose="020B0604020202020204" pitchFamily="34" charset="0"/>
              <a:cs typeface="Arial" panose="020B0604020202020204" pitchFamily="34" charset="0"/>
            </a:rPr>
            <a:t>Participación</a:t>
          </a:r>
          <a:endParaRPr lang="es-CO" dirty="0"/>
        </a:p>
      </dgm:t>
    </dgm:pt>
    <dgm:pt modelId="{FA3E3CCE-DE3A-4933-AB61-96DB867B2123}" type="parTrans" cxnId="{C025B866-CF8E-44DC-A832-C8DDA549B5DD}">
      <dgm:prSet/>
      <dgm:spPr/>
      <dgm:t>
        <a:bodyPr/>
        <a:lstStyle/>
        <a:p>
          <a:endParaRPr lang="es-CO"/>
        </a:p>
      </dgm:t>
    </dgm:pt>
    <dgm:pt modelId="{2C074634-CED7-4BF7-A8D3-9ECCFE1A5731}" type="sibTrans" cxnId="{C025B866-CF8E-44DC-A832-C8DDA549B5DD}">
      <dgm:prSet/>
      <dgm:spPr/>
      <dgm:t>
        <a:bodyPr/>
        <a:lstStyle/>
        <a:p>
          <a:endParaRPr lang="es-CO"/>
        </a:p>
      </dgm:t>
    </dgm:pt>
    <dgm:pt modelId="{7104E38B-02A7-4997-9853-83D4247C0510}">
      <dgm:prSet/>
      <dgm:spPr/>
      <dgm:t>
        <a:bodyPr/>
        <a:lstStyle/>
        <a:p>
          <a:r>
            <a:rPr lang="es-ES" b="1" i="0">
              <a:effectLst/>
              <a:latin typeface="Arial" panose="020B0604020202020204" pitchFamily="34" charset="0"/>
              <a:cs typeface="Arial" panose="020B0604020202020204" pitchFamily="34" charset="0"/>
            </a:rPr>
            <a:t>Revisión</a:t>
          </a:r>
          <a:endParaRPr lang="es-CO"/>
        </a:p>
      </dgm:t>
    </dgm:pt>
    <dgm:pt modelId="{93A38387-9393-464A-BC20-49577A8000E1}" type="parTrans" cxnId="{BDD33A84-D853-45E8-BE89-B8A413121DC0}">
      <dgm:prSet/>
      <dgm:spPr/>
      <dgm:t>
        <a:bodyPr/>
        <a:lstStyle/>
        <a:p>
          <a:endParaRPr lang="es-CO"/>
        </a:p>
      </dgm:t>
    </dgm:pt>
    <dgm:pt modelId="{1C8065AB-84BE-45EF-AD41-36B676DDCB4E}" type="sibTrans" cxnId="{BDD33A84-D853-45E8-BE89-B8A413121DC0}">
      <dgm:prSet/>
      <dgm:spPr/>
      <dgm:t>
        <a:bodyPr/>
        <a:lstStyle/>
        <a:p>
          <a:endParaRPr lang="es-CO"/>
        </a:p>
      </dgm:t>
    </dgm:pt>
    <dgm:pt modelId="{2F839DC9-644E-4E72-8DF9-355DA0221A9A}" type="pres">
      <dgm:prSet presAssocID="{077E3A6C-1BBA-41FC-B2C4-76B2C32402DE}" presName="Name0" presStyleCnt="0">
        <dgm:presLayoutVars>
          <dgm:dir/>
          <dgm:resizeHandles val="exact"/>
        </dgm:presLayoutVars>
      </dgm:prSet>
      <dgm:spPr/>
    </dgm:pt>
    <dgm:pt modelId="{82F8FD02-B460-4BF4-8615-DE964DC728DB}" type="pres">
      <dgm:prSet presAssocID="{077E3A6C-1BBA-41FC-B2C4-76B2C32402DE}" presName="fgShape" presStyleLbl="fgShp" presStyleIdx="0" presStyleCnt="1"/>
      <dgm:spPr>
        <a:solidFill>
          <a:srgbClr val="FF0066"/>
        </a:solidFill>
      </dgm:spPr>
    </dgm:pt>
    <dgm:pt modelId="{257F2709-F07E-4C91-80D6-93AA3FDA9CEB}" type="pres">
      <dgm:prSet presAssocID="{077E3A6C-1BBA-41FC-B2C4-76B2C32402DE}" presName="linComp" presStyleCnt="0"/>
      <dgm:spPr/>
    </dgm:pt>
    <dgm:pt modelId="{CF252A20-DD8E-417A-A3F0-896D6ED4BBB2}" type="pres">
      <dgm:prSet presAssocID="{E42B0000-C987-45E5-BBD7-F9B9BC34F651}" presName="compNode" presStyleCnt="0"/>
      <dgm:spPr/>
    </dgm:pt>
    <dgm:pt modelId="{14C055EE-4C28-4626-A9BD-2CC5B77CFD77}" type="pres">
      <dgm:prSet presAssocID="{E42B0000-C987-45E5-BBD7-F9B9BC34F651}" presName="bkgdShape" presStyleLbl="node1" presStyleIdx="0" presStyleCnt="4" custLinFactNeighborX="-33682"/>
      <dgm:spPr/>
    </dgm:pt>
    <dgm:pt modelId="{0405F6B3-533B-4A8A-959F-52A2ECC4DDFC}" type="pres">
      <dgm:prSet presAssocID="{E42B0000-C987-45E5-BBD7-F9B9BC34F651}" presName="nodeTx" presStyleLbl="node1" presStyleIdx="0" presStyleCnt="4">
        <dgm:presLayoutVars>
          <dgm:bulletEnabled val="1"/>
        </dgm:presLayoutVars>
      </dgm:prSet>
      <dgm:spPr/>
    </dgm:pt>
    <dgm:pt modelId="{1431800F-6F51-4CE2-B6F2-2F2615EB90FE}" type="pres">
      <dgm:prSet presAssocID="{E42B0000-C987-45E5-BBD7-F9B9BC34F651}" presName="invisiNode" presStyleLbl="node1" presStyleIdx="0" presStyleCnt="4"/>
      <dgm:spPr/>
    </dgm:pt>
    <dgm:pt modelId="{5E1F0A49-5EAB-4CE6-8FA0-73E07D87F059}" type="pres">
      <dgm:prSet presAssocID="{E42B0000-C987-45E5-BBD7-F9B9BC34F651}" presName="imagNode" presStyleLbl="fgImgPlace1" presStyleIdx="0" presStyleCnt="4"/>
      <dgm:spPr/>
    </dgm:pt>
    <dgm:pt modelId="{2F141CA6-4726-4172-9B3F-C2DE61E4BC20}" type="pres">
      <dgm:prSet presAssocID="{02C78DCA-650B-4224-953B-C5B74F86FDFD}" presName="sibTrans" presStyleLbl="sibTrans2D1" presStyleIdx="0" presStyleCnt="0"/>
      <dgm:spPr/>
    </dgm:pt>
    <dgm:pt modelId="{C374DACD-51AF-48E7-9295-5F4782FE60B0}" type="pres">
      <dgm:prSet presAssocID="{8100145A-62FF-4D99-B377-5643F2B2F914}" presName="compNode" presStyleCnt="0"/>
      <dgm:spPr/>
    </dgm:pt>
    <dgm:pt modelId="{F532AC71-5941-44FE-82E8-EA9F6DA589F6}" type="pres">
      <dgm:prSet presAssocID="{8100145A-62FF-4D99-B377-5643F2B2F914}" presName="bkgdShape" presStyleLbl="node1" presStyleIdx="1" presStyleCnt="4"/>
      <dgm:spPr/>
    </dgm:pt>
    <dgm:pt modelId="{585EFFF5-8585-4F05-B66E-73BEC05CD62A}" type="pres">
      <dgm:prSet presAssocID="{8100145A-62FF-4D99-B377-5643F2B2F914}" presName="nodeTx" presStyleLbl="node1" presStyleIdx="1" presStyleCnt="4">
        <dgm:presLayoutVars>
          <dgm:bulletEnabled val="1"/>
        </dgm:presLayoutVars>
      </dgm:prSet>
      <dgm:spPr/>
    </dgm:pt>
    <dgm:pt modelId="{EA9B605A-ED4C-4416-801A-73731B90D73D}" type="pres">
      <dgm:prSet presAssocID="{8100145A-62FF-4D99-B377-5643F2B2F914}" presName="invisiNode" presStyleLbl="node1" presStyleIdx="1" presStyleCnt="4"/>
      <dgm:spPr/>
    </dgm:pt>
    <dgm:pt modelId="{BBC37E44-15DF-42AB-A8DA-9D8E6B538E58}" type="pres">
      <dgm:prSet presAssocID="{8100145A-62FF-4D99-B377-5643F2B2F914}" presName="imagNode" presStyleLbl="fgImgPlace1" presStyleIdx="1" presStyleCnt="4"/>
      <dgm:spPr/>
    </dgm:pt>
    <dgm:pt modelId="{A1E42C3B-D775-4820-A11E-C879C85A2364}" type="pres">
      <dgm:prSet presAssocID="{F603EEBB-5DCE-4AB1-BFC1-78CAC890DA5A}" presName="sibTrans" presStyleLbl="sibTrans2D1" presStyleIdx="0" presStyleCnt="0"/>
      <dgm:spPr/>
    </dgm:pt>
    <dgm:pt modelId="{90E78186-B7B5-4937-85EC-D4E209354556}" type="pres">
      <dgm:prSet presAssocID="{3CFA9C0B-C19C-45B6-BF88-27EB0C652711}" presName="compNode" presStyleCnt="0"/>
      <dgm:spPr/>
    </dgm:pt>
    <dgm:pt modelId="{F39B3317-B550-4FAF-B35E-50CD2616B29F}" type="pres">
      <dgm:prSet presAssocID="{3CFA9C0B-C19C-45B6-BF88-27EB0C652711}" presName="bkgdShape" presStyleLbl="node1" presStyleIdx="2" presStyleCnt="4" custLinFactNeighborX="7391" custLinFactNeighborY="437"/>
      <dgm:spPr/>
    </dgm:pt>
    <dgm:pt modelId="{FE275AAD-E9F4-4CFF-AC3B-06AB4B275CE2}" type="pres">
      <dgm:prSet presAssocID="{3CFA9C0B-C19C-45B6-BF88-27EB0C652711}" presName="nodeTx" presStyleLbl="node1" presStyleIdx="2" presStyleCnt="4">
        <dgm:presLayoutVars>
          <dgm:bulletEnabled val="1"/>
        </dgm:presLayoutVars>
      </dgm:prSet>
      <dgm:spPr/>
    </dgm:pt>
    <dgm:pt modelId="{AA066F3E-B5B0-4D49-8826-57E5C2DA2C44}" type="pres">
      <dgm:prSet presAssocID="{3CFA9C0B-C19C-45B6-BF88-27EB0C652711}" presName="invisiNode" presStyleLbl="node1" presStyleIdx="2" presStyleCnt="4"/>
      <dgm:spPr/>
    </dgm:pt>
    <dgm:pt modelId="{403B16B8-C956-49C4-9978-39D579804F54}" type="pres">
      <dgm:prSet presAssocID="{3CFA9C0B-C19C-45B6-BF88-27EB0C652711}" presName="imagNode" presStyleLbl="fgImgPlace1" presStyleIdx="2" presStyleCnt="4"/>
      <dgm:spPr/>
    </dgm:pt>
    <dgm:pt modelId="{BE9A993C-0C92-4FA5-859B-597FCAE49110}" type="pres">
      <dgm:prSet presAssocID="{2C074634-CED7-4BF7-A8D3-9ECCFE1A5731}" presName="sibTrans" presStyleLbl="sibTrans2D1" presStyleIdx="0" presStyleCnt="0"/>
      <dgm:spPr/>
    </dgm:pt>
    <dgm:pt modelId="{C82B419E-ECCC-4A9C-88D6-90FA2322D70B}" type="pres">
      <dgm:prSet presAssocID="{7104E38B-02A7-4997-9853-83D4247C0510}" presName="compNode" presStyleCnt="0"/>
      <dgm:spPr/>
    </dgm:pt>
    <dgm:pt modelId="{5D9DEEEF-A31D-4B1F-BA38-5247996B549D}" type="pres">
      <dgm:prSet presAssocID="{7104E38B-02A7-4997-9853-83D4247C0510}" presName="bkgdShape" presStyleLbl="node1" presStyleIdx="3" presStyleCnt="4"/>
      <dgm:spPr/>
    </dgm:pt>
    <dgm:pt modelId="{F1C1C810-2110-4AEC-991A-1970CFEE59A7}" type="pres">
      <dgm:prSet presAssocID="{7104E38B-02A7-4997-9853-83D4247C0510}" presName="nodeTx" presStyleLbl="node1" presStyleIdx="3" presStyleCnt="4">
        <dgm:presLayoutVars>
          <dgm:bulletEnabled val="1"/>
        </dgm:presLayoutVars>
      </dgm:prSet>
      <dgm:spPr/>
    </dgm:pt>
    <dgm:pt modelId="{4E3B74C7-1A58-44C9-82F6-BC1A0A2E67A9}" type="pres">
      <dgm:prSet presAssocID="{7104E38B-02A7-4997-9853-83D4247C0510}" presName="invisiNode" presStyleLbl="node1" presStyleIdx="3" presStyleCnt="4"/>
      <dgm:spPr/>
    </dgm:pt>
    <dgm:pt modelId="{27DF838E-8663-4DB3-8BE2-9ABD2E525E31}" type="pres">
      <dgm:prSet presAssocID="{7104E38B-02A7-4997-9853-83D4247C0510}" presName="imagNode" presStyleLbl="fgImgPlace1" presStyleIdx="3" presStyleCnt="4"/>
      <dgm:spPr/>
    </dgm:pt>
  </dgm:ptLst>
  <dgm:cxnLst>
    <dgm:cxn modelId="{E51D4221-FB79-4EDC-ACE0-7842DE9BE031}" type="presOf" srcId="{8100145A-62FF-4D99-B377-5643F2B2F914}" destId="{585EFFF5-8585-4F05-B66E-73BEC05CD62A}" srcOrd="1" destOrd="0" presId="urn:microsoft.com/office/officeart/2005/8/layout/hList7"/>
    <dgm:cxn modelId="{37CEF02D-53B9-4126-A33A-2224AF1F62F2}" type="presOf" srcId="{7104E38B-02A7-4997-9853-83D4247C0510}" destId="{F1C1C810-2110-4AEC-991A-1970CFEE59A7}" srcOrd="1" destOrd="0" presId="urn:microsoft.com/office/officeart/2005/8/layout/hList7"/>
    <dgm:cxn modelId="{FB6F7D32-EFC6-4594-AE46-28C4344C42B1}" type="presOf" srcId="{2C074634-CED7-4BF7-A8D3-9ECCFE1A5731}" destId="{BE9A993C-0C92-4FA5-859B-597FCAE49110}" srcOrd="0" destOrd="0" presId="urn:microsoft.com/office/officeart/2005/8/layout/hList7"/>
    <dgm:cxn modelId="{52C97E36-3912-44AB-B110-B4648F5C12BE}" type="presOf" srcId="{F603EEBB-5DCE-4AB1-BFC1-78CAC890DA5A}" destId="{A1E42C3B-D775-4820-A11E-C879C85A2364}" srcOrd="0" destOrd="0" presId="urn:microsoft.com/office/officeart/2005/8/layout/hList7"/>
    <dgm:cxn modelId="{298E2865-21F8-4775-8317-7AA6B42FF44F}" type="presOf" srcId="{8100145A-62FF-4D99-B377-5643F2B2F914}" destId="{F532AC71-5941-44FE-82E8-EA9F6DA589F6}" srcOrd="0" destOrd="0" presId="urn:microsoft.com/office/officeart/2005/8/layout/hList7"/>
    <dgm:cxn modelId="{C025B866-CF8E-44DC-A832-C8DDA549B5DD}" srcId="{077E3A6C-1BBA-41FC-B2C4-76B2C32402DE}" destId="{3CFA9C0B-C19C-45B6-BF88-27EB0C652711}" srcOrd="2" destOrd="0" parTransId="{FA3E3CCE-DE3A-4933-AB61-96DB867B2123}" sibTransId="{2C074634-CED7-4BF7-A8D3-9ECCFE1A5731}"/>
    <dgm:cxn modelId="{AA0AF968-9B6B-476D-BC06-CD292F3DBFE9}" type="presOf" srcId="{7104E38B-02A7-4997-9853-83D4247C0510}" destId="{5D9DEEEF-A31D-4B1F-BA38-5247996B549D}" srcOrd="0" destOrd="0" presId="urn:microsoft.com/office/officeart/2005/8/layout/hList7"/>
    <dgm:cxn modelId="{BDD33A84-D853-45E8-BE89-B8A413121DC0}" srcId="{077E3A6C-1BBA-41FC-B2C4-76B2C32402DE}" destId="{7104E38B-02A7-4997-9853-83D4247C0510}" srcOrd="3" destOrd="0" parTransId="{93A38387-9393-464A-BC20-49577A8000E1}" sibTransId="{1C8065AB-84BE-45EF-AD41-36B676DDCB4E}"/>
    <dgm:cxn modelId="{A9147585-5199-4679-872E-4C560C7F6CBA}" type="presOf" srcId="{02C78DCA-650B-4224-953B-C5B74F86FDFD}" destId="{2F141CA6-4726-4172-9B3F-C2DE61E4BC20}" srcOrd="0" destOrd="0" presId="urn:microsoft.com/office/officeart/2005/8/layout/hList7"/>
    <dgm:cxn modelId="{CE088385-25D0-4905-ADF2-CD6ABCE2DC37}" type="presOf" srcId="{077E3A6C-1BBA-41FC-B2C4-76B2C32402DE}" destId="{2F839DC9-644E-4E72-8DF9-355DA0221A9A}" srcOrd="0" destOrd="0" presId="urn:microsoft.com/office/officeart/2005/8/layout/hList7"/>
    <dgm:cxn modelId="{45DC9B95-22D1-4471-A36C-84F92C8BE412}" srcId="{077E3A6C-1BBA-41FC-B2C4-76B2C32402DE}" destId="{E42B0000-C987-45E5-BBD7-F9B9BC34F651}" srcOrd="0" destOrd="0" parTransId="{A5F47922-A9E1-4168-B1C7-77E1CDD04BB4}" sibTransId="{02C78DCA-650B-4224-953B-C5B74F86FDFD}"/>
    <dgm:cxn modelId="{DD0413B0-F6B7-486E-928E-48753E6FE7FB}" type="presOf" srcId="{3CFA9C0B-C19C-45B6-BF88-27EB0C652711}" destId="{FE275AAD-E9F4-4CFF-AC3B-06AB4B275CE2}" srcOrd="1" destOrd="0" presId="urn:microsoft.com/office/officeart/2005/8/layout/hList7"/>
    <dgm:cxn modelId="{E28625C2-9CBD-4555-A57A-256FD2BC0873}" type="presOf" srcId="{E42B0000-C987-45E5-BBD7-F9B9BC34F651}" destId="{14C055EE-4C28-4626-A9BD-2CC5B77CFD77}" srcOrd="0" destOrd="0" presId="urn:microsoft.com/office/officeart/2005/8/layout/hList7"/>
    <dgm:cxn modelId="{F7D036E3-DEC7-4BDC-8E09-00AEBED04379}" type="presOf" srcId="{E42B0000-C987-45E5-BBD7-F9B9BC34F651}" destId="{0405F6B3-533B-4A8A-959F-52A2ECC4DDFC}" srcOrd="1" destOrd="0" presId="urn:microsoft.com/office/officeart/2005/8/layout/hList7"/>
    <dgm:cxn modelId="{75E479FA-B92B-4E3A-A869-0887CEE45DF2}" type="presOf" srcId="{3CFA9C0B-C19C-45B6-BF88-27EB0C652711}" destId="{F39B3317-B550-4FAF-B35E-50CD2616B29F}" srcOrd="0" destOrd="0" presId="urn:microsoft.com/office/officeart/2005/8/layout/hList7"/>
    <dgm:cxn modelId="{7E656EFB-C45C-4973-90E3-9B82D33FA707}" srcId="{077E3A6C-1BBA-41FC-B2C4-76B2C32402DE}" destId="{8100145A-62FF-4D99-B377-5643F2B2F914}" srcOrd="1" destOrd="0" parTransId="{6FCA08AF-F031-4BB2-9E79-E7CC1B661738}" sibTransId="{F603EEBB-5DCE-4AB1-BFC1-78CAC890DA5A}"/>
    <dgm:cxn modelId="{C22C3CCF-BB89-411E-BB81-3BE7445555E7}" type="presParOf" srcId="{2F839DC9-644E-4E72-8DF9-355DA0221A9A}" destId="{82F8FD02-B460-4BF4-8615-DE964DC728DB}" srcOrd="0" destOrd="0" presId="urn:microsoft.com/office/officeart/2005/8/layout/hList7"/>
    <dgm:cxn modelId="{B00DEC89-088D-4CF5-9DD6-BC465D367AE0}" type="presParOf" srcId="{2F839DC9-644E-4E72-8DF9-355DA0221A9A}" destId="{257F2709-F07E-4C91-80D6-93AA3FDA9CEB}" srcOrd="1" destOrd="0" presId="urn:microsoft.com/office/officeart/2005/8/layout/hList7"/>
    <dgm:cxn modelId="{74ACD75B-F03C-44EF-A331-770653C58EF7}" type="presParOf" srcId="{257F2709-F07E-4C91-80D6-93AA3FDA9CEB}" destId="{CF252A20-DD8E-417A-A3F0-896D6ED4BBB2}" srcOrd="0" destOrd="0" presId="urn:microsoft.com/office/officeart/2005/8/layout/hList7"/>
    <dgm:cxn modelId="{63F77B3F-5BCA-4848-B891-CE728038FA2D}" type="presParOf" srcId="{CF252A20-DD8E-417A-A3F0-896D6ED4BBB2}" destId="{14C055EE-4C28-4626-A9BD-2CC5B77CFD77}" srcOrd="0" destOrd="0" presId="urn:microsoft.com/office/officeart/2005/8/layout/hList7"/>
    <dgm:cxn modelId="{6009130E-49C9-42C6-80E7-E9265AACD0F5}" type="presParOf" srcId="{CF252A20-DD8E-417A-A3F0-896D6ED4BBB2}" destId="{0405F6B3-533B-4A8A-959F-52A2ECC4DDFC}" srcOrd="1" destOrd="0" presId="urn:microsoft.com/office/officeart/2005/8/layout/hList7"/>
    <dgm:cxn modelId="{BD173E2A-F162-4EDE-81B9-A4BD8C02784D}" type="presParOf" srcId="{CF252A20-DD8E-417A-A3F0-896D6ED4BBB2}" destId="{1431800F-6F51-4CE2-B6F2-2F2615EB90FE}" srcOrd="2" destOrd="0" presId="urn:microsoft.com/office/officeart/2005/8/layout/hList7"/>
    <dgm:cxn modelId="{D0DC8EDE-FCF9-4FBB-97F2-0D2D1F5695CD}" type="presParOf" srcId="{CF252A20-DD8E-417A-A3F0-896D6ED4BBB2}" destId="{5E1F0A49-5EAB-4CE6-8FA0-73E07D87F059}" srcOrd="3" destOrd="0" presId="urn:microsoft.com/office/officeart/2005/8/layout/hList7"/>
    <dgm:cxn modelId="{DA89CA21-6FE1-4057-BE74-D4ED07C33BF6}" type="presParOf" srcId="{257F2709-F07E-4C91-80D6-93AA3FDA9CEB}" destId="{2F141CA6-4726-4172-9B3F-C2DE61E4BC20}" srcOrd="1" destOrd="0" presId="urn:microsoft.com/office/officeart/2005/8/layout/hList7"/>
    <dgm:cxn modelId="{5E0D914D-BACC-4CF8-ABD8-F6B4081CFD76}" type="presParOf" srcId="{257F2709-F07E-4C91-80D6-93AA3FDA9CEB}" destId="{C374DACD-51AF-48E7-9295-5F4782FE60B0}" srcOrd="2" destOrd="0" presId="urn:microsoft.com/office/officeart/2005/8/layout/hList7"/>
    <dgm:cxn modelId="{D243050C-ACFA-4DD5-B54C-0825EEA9B9DF}" type="presParOf" srcId="{C374DACD-51AF-48E7-9295-5F4782FE60B0}" destId="{F532AC71-5941-44FE-82E8-EA9F6DA589F6}" srcOrd="0" destOrd="0" presId="urn:microsoft.com/office/officeart/2005/8/layout/hList7"/>
    <dgm:cxn modelId="{6CF29272-B292-4AF0-8634-24F1A330A98F}" type="presParOf" srcId="{C374DACD-51AF-48E7-9295-5F4782FE60B0}" destId="{585EFFF5-8585-4F05-B66E-73BEC05CD62A}" srcOrd="1" destOrd="0" presId="urn:microsoft.com/office/officeart/2005/8/layout/hList7"/>
    <dgm:cxn modelId="{B2300E80-5EB1-4ACE-810E-B5AB2DCED7CA}" type="presParOf" srcId="{C374DACD-51AF-48E7-9295-5F4782FE60B0}" destId="{EA9B605A-ED4C-4416-801A-73731B90D73D}" srcOrd="2" destOrd="0" presId="urn:microsoft.com/office/officeart/2005/8/layout/hList7"/>
    <dgm:cxn modelId="{B2858F8B-22FA-4A2B-ADBB-2F15114C4653}" type="presParOf" srcId="{C374DACD-51AF-48E7-9295-5F4782FE60B0}" destId="{BBC37E44-15DF-42AB-A8DA-9D8E6B538E58}" srcOrd="3" destOrd="0" presId="urn:microsoft.com/office/officeart/2005/8/layout/hList7"/>
    <dgm:cxn modelId="{9C0A9866-B2CA-4518-86A7-CA015EC65CA7}" type="presParOf" srcId="{257F2709-F07E-4C91-80D6-93AA3FDA9CEB}" destId="{A1E42C3B-D775-4820-A11E-C879C85A2364}" srcOrd="3" destOrd="0" presId="urn:microsoft.com/office/officeart/2005/8/layout/hList7"/>
    <dgm:cxn modelId="{11645559-6003-4ECF-BC37-6C3D324A45FF}" type="presParOf" srcId="{257F2709-F07E-4C91-80D6-93AA3FDA9CEB}" destId="{90E78186-B7B5-4937-85EC-D4E209354556}" srcOrd="4" destOrd="0" presId="urn:microsoft.com/office/officeart/2005/8/layout/hList7"/>
    <dgm:cxn modelId="{711274C5-CD90-4B1C-99EF-2EF97B821CF2}" type="presParOf" srcId="{90E78186-B7B5-4937-85EC-D4E209354556}" destId="{F39B3317-B550-4FAF-B35E-50CD2616B29F}" srcOrd="0" destOrd="0" presId="urn:microsoft.com/office/officeart/2005/8/layout/hList7"/>
    <dgm:cxn modelId="{9A09E74B-E4BC-421E-ACF7-5D389B99E2F6}" type="presParOf" srcId="{90E78186-B7B5-4937-85EC-D4E209354556}" destId="{FE275AAD-E9F4-4CFF-AC3B-06AB4B275CE2}" srcOrd="1" destOrd="0" presId="urn:microsoft.com/office/officeart/2005/8/layout/hList7"/>
    <dgm:cxn modelId="{2339CD03-C1B9-4495-9030-F3C86A30A9DD}" type="presParOf" srcId="{90E78186-B7B5-4937-85EC-D4E209354556}" destId="{AA066F3E-B5B0-4D49-8826-57E5C2DA2C44}" srcOrd="2" destOrd="0" presId="urn:microsoft.com/office/officeart/2005/8/layout/hList7"/>
    <dgm:cxn modelId="{B093F6F6-4F9E-4DBD-9F30-8390B4309EBF}" type="presParOf" srcId="{90E78186-B7B5-4937-85EC-D4E209354556}" destId="{403B16B8-C956-49C4-9978-39D579804F54}" srcOrd="3" destOrd="0" presId="urn:microsoft.com/office/officeart/2005/8/layout/hList7"/>
    <dgm:cxn modelId="{11C9039F-9A91-4742-97C5-3604E0DB19E6}" type="presParOf" srcId="{257F2709-F07E-4C91-80D6-93AA3FDA9CEB}" destId="{BE9A993C-0C92-4FA5-859B-597FCAE49110}" srcOrd="5" destOrd="0" presId="urn:microsoft.com/office/officeart/2005/8/layout/hList7"/>
    <dgm:cxn modelId="{715864D9-358D-4792-BBD9-7E6352450CB9}" type="presParOf" srcId="{257F2709-F07E-4C91-80D6-93AA3FDA9CEB}" destId="{C82B419E-ECCC-4A9C-88D6-90FA2322D70B}" srcOrd="6" destOrd="0" presId="urn:microsoft.com/office/officeart/2005/8/layout/hList7"/>
    <dgm:cxn modelId="{44D048E8-AEE0-4ADA-9110-8B56FA86E183}" type="presParOf" srcId="{C82B419E-ECCC-4A9C-88D6-90FA2322D70B}" destId="{5D9DEEEF-A31D-4B1F-BA38-5247996B549D}" srcOrd="0" destOrd="0" presId="urn:microsoft.com/office/officeart/2005/8/layout/hList7"/>
    <dgm:cxn modelId="{C0FF870D-991F-4C3B-AA3B-9218C40375F1}" type="presParOf" srcId="{C82B419E-ECCC-4A9C-88D6-90FA2322D70B}" destId="{F1C1C810-2110-4AEC-991A-1970CFEE59A7}" srcOrd="1" destOrd="0" presId="urn:microsoft.com/office/officeart/2005/8/layout/hList7"/>
    <dgm:cxn modelId="{F032585F-6ADE-4982-8AE6-2F86A08F1B74}" type="presParOf" srcId="{C82B419E-ECCC-4A9C-88D6-90FA2322D70B}" destId="{4E3B74C7-1A58-44C9-82F6-BC1A0A2E67A9}" srcOrd="2" destOrd="0" presId="urn:microsoft.com/office/officeart/2005/8/layout/hList7"/>
    <dgm:cxn modelId="{56F6377E-47A6-4FD0-B2AE-9F87AD28AAB2}" type="presParOf" srcId="{C82B419E-ECCC-4A9C-88D6-90FA2322D70B}" destId="{27DF838E-8663-4DB3-8BE2-9ABD2E525E31}"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055EE-4C28-4626-A9BD-2CC5B77CFD77}">
      <dsp:nvSpPr>
        <dsp:cNvPr id="0" name=""/>
        <dsp:cNvSpPr/>
      </dsp:nvSpPr>
      <dsp:spPr>
        <a:xfrm>
          <a:off x="0" y="0"/>
          <a:ext cx="1489769" cy="40640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s-ES" sz="1500" b="1" i="0" kern="1200">
              <a:effectLst/>
              <a:latin typeface="Arial" panose="020B0604020202020204" pitchFamily="34" charset="0"/>
              <a:cs typeface="Arial" panose="020B0604020202020204" pitchFamily="34" charset="0"/>
            </a:rPr>
            <a:t>Coherencia</a:t>
          </a:r>
          <a:endParaRPr lang="es-CO" sz="1500" kern="1200" dirty="0"/>
        </a:p>
      </dsp:txBody>
      <dsp:txXfrm>
        <a:off x="0" y="1625600"/>
        <a:ext cx="1489769" cy="1625600"/>
      </dsp:txXfrm>
    </dsp:sp>
    <dsp:sp modelId="{5E1F0A49-5EAB-4CE6-8FA0-73E07D87F059}">
      <dsp:nvSpPr>
        <dsp:cNvPr id="0" name=""/>
        <dsp:cNvSpPr/>
      </dsp:nvSpPr>
      <dsp:spPr>
        <a:xfrm>
          <a:off x="69650" y="243840"/>
          <a:ext cx="1353312" cy="1353312"/>
        </a:xfrm>
        <a:prstGeom prst="ellipse">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32AC71-5941-44FE-82E8-EA9F6DA589F6}">
      <dsp:nvSpPr>
        <dsp:cNvPr id="0" name=""/>
        <dsp:cNvSpPr/>
      </dsp:nvSpPr>
      <dsp:spPr>
        <a:xfrm>
          <a:off x="1535883" y="0"/>
          <a:ext cx="1489769" cy="4064000"/>
        </a:xfrm>
        <a:prstGeom prst="roundRect">
          <a:avLst>
            <a:gd name="adj" fmla="val 10000"/>
          </a:avLst>
        </a:prstGeom>
        <a:solidFill>
          <a:schemeClr val="accent4">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s-ES" sz="1500" b="1" i="0" kern="1200">
              <a:effectLst/>
              <a:latin typeface="Arial" panose="020B0604020202020204" pitchFamily="34" charset="0"/>
              <a:cs typeface="Arial" panose="020B0604020202020204" pitchFamily="34" charset="0"/>
            </a:rPr>
            <a:t>Continuidad</a:t>
          </a:r>
          <a:endParaRPr lang="es-CO" sz="1500" kern="1200" dirty="0"/>
        </a:p>
      </dsp:txBody>
      <dsp:txXfrm>
        <a:off x="1535883" y="1625600"/>
        <a:ext cx="1489769" cy="1625600"/>
      </dsp:txXfrm>
    </dsp:sp>
    <dsp:sp modelId="{BBC37E44-15DF-42AB-A8DA-9D8E6B538E58}">
      <dsp:nvSpPr>
        <dsp:cNvPr id="0" name=""/>
        <dsp:cNvSpPr/>
      </dsp:nvSpPr>
      <dsp:spPr>
        <a:xfrm>
          <a:off x="1604112" y="243840"/>
          <a:ext cx="1353312" cy="1353312"/>
        </a:xfrm>
        <a:prstGeom prst="ellipse">
          <a:avLst/>
        </a:prstGeom>
        <a:solidFill>
          <a:schemeClr val="accent4">
            <a:tint val="50000"/>
            <a:hueOff val="3815842"/>
            <a:satOff val="-20052"/>
            <a:lumOff val="-1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9B3317-B550-4FAF-B35E-50CD2616B29F}">
      <dsp:nvSpPr>
        <dsp:cNvPr id="0" name=""/>
        <dsp:cNvSpPr/>
      </dsp:nvSpPr>
      <dsp:spPr>
        <a:xfrm>
          <a:off x="3180455" y="0"/>
          <a:ext cx="1489769" cy="4064000"/>
        </a:xfrm>
        <a:prstGeom prst="roundRect">
          <a:avLst>
            <a:gd name="adj" fmla="val 10000"/>
          </a:avLst>
        </a:prstGeom>
        <a:solidFill>
          <a:schemeClr val="accent4">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s-ES" sz="1500" b="1" i="0" kern="1200">
              <a:effectLst/>
              <a:latin typeface="Arial" panose="020B0604020202020204" pitchFamily="34" charset="0"/>
              <a:cs typeface="Arial" panose="020B0604020202020204" pitchFamily="34" charset="0"/>
            </a:rPr>
            <a:t>Participación</a:t>
          </a:r>
          <a:endParaRPr lang="es-CO" sz="1500" kern="1200" dirty="0"/>
        </a:p>
      </dsp:txBody>
      <dsp:txXfrm>
        <a:off x="3180455" y="1625600"/>
        <a:ext cx="1489769" cy="1625600"/>
      </dsp:txXfrm>
    </dsp:sp>
    <dsp:sp modelId="{403B16B8-C956-49C4-9978-39D579804F54}">
      <dsp:nvSpPr>
        <dsp:cNvPr id="0" name=""/>
        <dsp:cNvSpPr/>
      </dsp:nvSpPr>
      <dsp:spPr>
        <a:xfrm>
          <a:off x="3138575" y="243840"/>
          <a:ext cx="1353312" cy="1353312"/>
        </a:xfrm>
        <a:prstGeom prst="ellipse">
          <a:avLst/>
        </a:prstGeom>
        <a:solidFill>
          <a:schemeClr val="accent4">
            <a:tint val="50000"/>
            <a:hueOff val="7631683"/>
            <a:satOff val="-40104"/>
            <a:lumOff val="-2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9DEEEF-A31D-4B1F-BA38-5247996B549D}">
      <dsp:nvSpPr>
        <dsp:cNvPr id="0" name=""/>
        <dsp:cNvSpPr/>
      </dsp:nvSpPr>
      <dsp:spPr>
        <a:xfrm>
          <a:off x="4604809" y="0"/>
          <a:ext cx="1489769" cy="4064000"/>
        </a:xfrm>
        <a:prstGeom prst="roundRect">
          <a:avLst>
            <a:gd name="adj" fmla="val 10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b="1" i="0" kern="1200">
              <a:effectLst/>
              <a:latin typeface="Arial" panose="020B0604020202020204" pitchFamily="34" charset="0"/>
              <a:cs typeface="Arial" panose="020B0604020202020204" pitchFamily="34" charset="0"/>
            </a:rPr>
            <a:t>Revisión</a:t>
          </a:r>
          <a:endParaRPr lang="es-CO" sz="1500" kern="1200"/>
        </a:p>
      </dsp:txBody>
      <dsp:txXfrm>
        <a:off x="4604809" y="1625600"/>
        <a:ext cx="1489769" cy="1625600"/>
      </dsp:txXfrm>
    </dsp:sp>
    <dsp:sp modelId="{27DF838E-8663-4DB3-8BE2-9ABD2E525E31}">
      <dsp:nvSpPr>
        <dsp:cNvPr id="0" name=""/>
        <dsp:cNvSpPr/>
      </dsp:nvSpPr>
      <dsp:spPr>
        <a:xfrm>
          <a:off x="4673037" y="243840"/>
          <a:ext cx="1353312" cy="1353312"/>
        </a:xfrm>
        <a:prstGeom prst="ellipse">
          <a:avLst/>
        </a:prstGeom>
        <a:solidFill>
          <a:schemeClr val="accent4">
            <a:tint val="50000"/>
            <a:hueOff val="11447524"/>
            <a:satOff val="-60156"/>
            <a:lumOff val="-4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F8FD02-B460-4BF4-8615-DE964DC728DB}">
      <dsp:nvSpPr>
        <dsp:cNvPr id="0" name=""/>
        <dsp:cNvSpPr/>
      </dsp:nvSpPr>
      <dsp:spPr>
        <a:xfrm>
          <a:off x="243839" y="3251200"/>
          <a:ext cx="5608320" cy="609600"/>
        </a:xfrm>
        <a:prstGeom prst="leftRightArrow">
          <a:avLst/>
        </a:prstGeom>
        <a:solidFill>
          <a:srgbClr val="FF00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11/27/2022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11/27/2022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11/27/2022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11/27/2022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png"/><Relationship Id="rId7"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jpeg"/><Relationship Id="rId7"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jpeg"/><Relationship Id="rId7"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1.png"/><Relationship Id="rId7"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3.png"/><Relationship Id="rId7"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png"/><Relationship Id="rId2" Type="http://schemas.openxmlformats.org/officeDocument/2006/relationships/image" Target="../media/image3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jpeg"/><Relationship Id="rId7"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9.png"/><Relationship Id="rId2" Type="http://schemas.openxmlformats.org/officeDocument/2006/relationships/image" Target="../media/image3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2.jpeg"/><Relationship Id="rId7" Type="http://schemas.openxmlformats.org/officeDocument/2006/relationships/image" Target="../media/image1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9.png"/><Relationship Id="rId2" Type="http://schemas.openxmlformats.org/officeDocument/2006/relationships/image" Target="../media/image39.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1.png"/><Relationship Id="rId7"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7.png"/><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3.png"/><Relationship Id="rId7" Type="http://schemas.openxmlformats.org/officeDocument/2006/relationships/image" Target="../media/image10.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5.png"/><Relationship Id="rId7" Type="http://schemas.openxmlformats.org/officeDocument/2006/relationships/image" Target="../media/image10.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2.jpeg"/></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7.png"/><Relationship Id="rId7"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2.jpeg"/></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png"/><Relationship Id="rId2" Type="http://schemas.openxmlformats.org/officeDocument/2006/relationships/image" Target="../media/image50.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png"/><Relationship Id="rId2" Type="http://schemas.openxmlformats.org/officeDocument/2006/relationships/image" Target="../media/image5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5.jpeg"/><Relationship Id="rId7" Type="http://schemas.microsoft.com/office/2007/relationships/hdphoto" Target="../media/hdphoto2.wdp"/><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12.jpeg"/></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png"/><Relationship Id="rId2" Type="http://schemas.openxmlformats.org/officeDocument/2006/relationships/image" Target="../media/image5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0.png"/><Relationship Id="rId3" Type="http://schemas.openxmlformats.org/officeDocument/2006/relationships/diagramLayout" Target="../diagrams/layout1.xml"/><Relationship Id="rId7" Type="http://schemas.openxmlformats.org/officeDocument/2006/relationships/image" Target="../media/image57.png"/><Relationship Id="rId12"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2.jpeg"/><Relationship Id="rId5" Type="http://schemas.openxmlformats.org/officeDocument/2006/relationships/diagramColors" Target="../diagrams/colors1.xml"/><Relationship Id="rId15" Type="http://schemas.openxmlformats.org/officeDocument/2006/relationships/image" Target="../media/image13.png"/><Relationship Id="rId10" Type="http://schemas.openxmlformats.org/officeDocument/2006/relationships/image" Target="../media/image60.png"/><Relationship Id="rId4" Type="http://schemas.openxmlformats.org/officeDocument/2006/relationships/diagramQuickStyle" Target="../diagrams/quickStyle1.xml"/><Relationship Id="rId9" Type="http://schemas.openxmlformats.org/officeDocument/2006/relationships/image" Target="../media/image59.png"/><Relationship Id="rId1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8.png"/><Relationship Id="rId7"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jpeg"/><Relationship Id="rId7"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solidFill>
            <a:srgbClr val="CC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9226" y="771525"/>
            <a:ext cx="3818921" cy="4744316"/>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854" y="577943"/>
            <a:ext cx="4096505" cy="1657014"/>
          </a:xfrm>
          <a:prstGeom prst="rect">
            <a:avLst/>
          </a:prstGeom>
        </p:spPr>
      </p:pic>
      <p:grpSp>
        <p:nvGrpSpPr>
          <p:cNvPr id="2" name="Grupo 1"/>
          <p:cNvGrpSpPr/>
          <p:nvPr/>
        </p:nvGrpSpPr>
        <p:grpSpPr>
          <a:xfrm>
            <a:off x="2838850" y="2361222"/>
            <a:ext cx="4780752" cy="3229887"/>
            <a:chOff x="3844276" y="1678843"/>
            <a:chExt cx="6374336" cy="4306515"/>
          </a:xfrm>
        </p:grpSpPr>
        <p:pic>
          <p:nvPicPr>
            <p:cNvPr id="9" name="Imagen 8"/>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r="6573" b="7046"/>
            <a:stretch/>
          </p:blipFill>
          <p:spPr>
            <a:xfrm>
              <a:off x="3844276" y="1678843"/>
              <a:ext cx="6374336" cy="4306515"/>
            </a:xfrm>
            <a:prstGeom prst="rect">
              <a:avLst/>
            </a:prstGeom>
          </p:spPr>
        </p:pic>
        <p:sp>
          <p:nvSpPr>
            <p:cNvPr id="10" name="Elipse 9"/>
            <p:cNvSpPr/>
            <p:nvPr/>
          </p:nvSpPr>
          <p:spPr>
            <a:xfrm>
              <a:off x="4239124" y="2057378"/>
              <a:ext cx="3313967" cy="3130062"/>
            </a:xfrm>
            <a:prstGeom prst="ellipse">
              <a:avLst/>
            </a:prstGeom>
            <a:solidFill>
              <a:srgbClr val="99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CuadroTexto 11"/>
            <p:cNvSpPr txBox="1"/>
            <p:nvPr/>
          </p:nvSpPr>
          <p:spPr>
            <a:xfrm>
              <a:off x="4239124" y="2914521"/>
              <a:ext cx="3409236" cy="984885"/>
            </a:xfrm>
            <a:prstGeom prst="rect">
              <a:avLst/>
            </a:prstGeom>
            <a:noFill/>
          </p:spPr>
          <p:txBody>
            <a:bodyPr wrap="square" rtlCol="0">
              <a:spAutoFit/>
            </a:bodyPr>
            <a:lstStyle/>
            <a:p>
              <a:pPr algn="ctr"/>
              <a:r>
                <a:rPr lang="es-MX" sz="2100" dirty="0">
                  <a:solidFill>
                    <a:schemeClr val="bg1"/>
                  </a:solidFill>
                  <a:latin typeface="Arial" panose="020B0604020202020204" pitchFamily="34" charset="0"/>
                  <a:cs typeface="Arial" panose="020B0604020202020204" pitchFamily="34" charset="0"/>
                </a:rPr>
                <a:t>INICIO DE GRABACIÓN </a:t>
              </a:r>
              <a:endParaRPr lang="en-US" sz="21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65124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9A15A51-A268-4F5E-8657-F7FB00B5D20A}"/>
              </a:ext>
            </a:extLst>
          </p:cNvPr>
          <p:cNvPicPr>
            <a:picLocks noChangeAspect="1"/>
          </p:cNvPicPr>
          <p:nvPr/>
        </p:nvPicPr>
        <p:blipFill rotWithShape="1">
          <a:blip r:embed="rId2"/>
          <a:srcRect l="34269" t="25351"/>
          <a:stretch/>
        </p:blipFill>
        <p:spPr>
          <a:xfrm>
            <a:off x="4773336" y="2823116"/>
            <a:ext cx="3892492" cy="2236980"/>
          </a:xfrm>
          <a:prstGeom prst="rect">
            <a:avLst/>
          </a:prstGeom>
          <a:ln>
            <a:noFill/>
          </a:ln>
          <a:effectLst>
            <a:softEdge rad="112500"/>
          </a:effectLst>
        </p:spPr>
      </p:pic>
      <p:sp>
        <p:nvSpPr>
          <p:cNvPr id="6" name="CuadroTexto 5">
            <a:extLst>
              <a:ext uri="{FF2B5EF4-FFF2-40B4-BE49-F238E27FC236}">
                <a16:creationId xmlns:a16="http://schemas.microsoft.com/office/drawing/2014/main" id="{649587BA-DC54-4A42-8C4A-7A606881296F}"/>
              </a:ext>
            </a:extLst>
          </p:cNvPr>
          <p:cNvSpPr txBox="1"/>
          <p:nvPr/>
        </p:nvSpPr>
        <p:spPr>
          <a:xfrm>
            <a:off x="478172" y="3009392"/>
            <a:ext cx="4343400" cy="2092833"/>
          </a:xfrm>
          <a:prstGeom prst="rect">
            <a:avLst/>
          </a:prstGeom>
          <a:noFill/>
        </p:spPr>
        <p:txBody>
          <a:bodyPr wrap="square">
            <a:spAutoFit/>
          </a:bodyPr>
          <a:lstStyle/>
          <a:p>
            <a:pPr algn="just"/>
            <a:r>
              <a:rPr lang="es-ES" dirty="0">
                <a:latin typeface="Arial" panose="020B0604020202020204" pitchFamily="34" charset="0"/>
                <a:cs typeface="Arial" panose="020B0604020202020204" pitchFamily="34" charset="0"/>
              </a:rPr>
              <a:t>El origen de los incentivos se da con el movimiento de la administración científica al proporcionar estándares</a:t>
            </a:r>
          </a:p>
          <a:p>
            <a:pPr algn="just"/>
            <a:r>
              <a:rPr lang="es-ES" dirty="0">
                <a:latin typeface="Arial" panose="020B0604020202020204" pitchFamily="34" charset="0"/>
                <a:cs typeface="Arial" panose="020B0604020202020204" pitchFamily="34" charset="0"/>
              </a:rPr>
              <a:t>objetivos al desempeño mediante los cuales la productividad del trabajador pudiera ser cuantificada (Sherman &amp; </a:t>
            </a:r>
            <a:r>
              <a:rPr lang="es-ES" dirty="0" err="1">
                <a:latin typeface="Arial" panose="020B0604020202020204" pitchFamily="34" charset="0"/>
                <a:cs typeface="Arial" panose="020B0604020202020204" pitchFamily="34" charset="0"/>
              </a:rPr>
              <a:t>Chruden</a:t>
            </a:r>
            <a:r>
              <a:rPr lang="es-ES" dirty="0">
                <a:latin typeface="Arial" panose="020B0604020202020204" pitchFamily="34" charset="0"/>
                <a:cs typeface="Arial" panose="020B0604020202020204" pitchFamily="34" charset="0"/>
              </a:rPr>
              <a:t>, 1999)</a:t>
            </a:r>
            <a:endParaRPr lang="es-CO"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9ECC28B0-DE66-46C7-A94F-C544646CC9C5}"/>
              </a:ext>
            </a:extLst>
          </p:cNvPr>
          <p:cNvSpPr txBox="1"/>
          <p:nvPr/>
        </p:nvSpPr>
        <p:spPr>
          <a:xfrm>
            <a:off x="1758706" y="1498611"/>
            <a:ext cx="6125732" cy="52322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INCENTIVOS</a:t>
            </a:r>
            <a:endParaRPr lang="en-US" dirty="0"/>
          </a:p>
        </p:txBody>
      </p:sp>
      <p:sp>
        <p:nvSpPr>
          <p:cNvPr id="8" name="Rectángulo: una sola esquina redondeada 7">
            <a:extLst>
              <a:ext uri="{FF2B5EF4-FFF2-40B4-BE49-F238E27FC236}">
                <a16:creationId xmlns:a16="http://schemas.microsoft.com/office/drawing/2014/main" id="{943F1C1E-4CC5-46EC-9559-672F55925A69}"/>
              </a:ext>
            </a:extLst>
          </p:cNvPr>
          <p:cNvSpPr/>
          <p:nvPr/>
        </p:nvSpPr>
        <p:spPr>
          <a:xfrm>
            <a:off x="478172" y="2573013"/>
            <a:ext cx="8447714" cy="3123111"/>
          </a:xfrm>
          <a:prstGeom prst="round1Rect">
            <a:avLst/>
          </a:prstGeom>
          <a:noFill/>
          <a:ln w="57150">
            <a:solidFill>
              <a:schemeClr val="accent6">
                <a:lumMod val="75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n w="0"/>
              <a:solidFill>
                <a:schemeClr val="tx1"/>
              </a:solidFill>
              <a:effectLst>
                <a:outerShdw blurRad="38100" dist="19050" dir="2700000" algn="tl" rotWithShape="0">
                  <a:schemeClr val="dk1">
                    <a:alpha val="40000"/>
                  </a:schemeClr>
                </a:outerShdw>
              </a:effectLst>
            </a:endParaRPr>
          </a:p>
        </p:txBody>
      </p:sp>
      <p:pic>
        <p:nvPicPr>
          <p:cNvPr id="10" name="Imagen 9">
            <a:extLst>
              <a:ext uri="{FF2B5EF4-FFF2-40B4-BE49-F238E27FC236}">
                <a16:creationId xmlns:a16="http://schemas.microsoft.com/office/drawing/2014/main" id="{D05E4623-082B-4ECF-02FF-3BFFDA68EF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3A803858-BD3C-8A1D-5831-FCA8FA3FF6AF}"/>
              </a:ext>
            </a:extLst>
          </p:cNvPr>
          <p:cNvSpPr/>
          <p:nvPr/>
        </p:nvSpPr>
        <p:spPr>
          <a:xfrm>
            <a:off x="6796757" y="5004395"/>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5131D9DD-CA8A-B262-771A-1BB1A2D227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767443" y="4336290"/>
            <a:ext cx="1352276" cy="2365829"/>
          </a:xfrm>
          <a:prstGeom prst="rect">
            <a:avLst/>
          </a:prstGeom>
        </p:spPr>
      </p:pic>
      <p:pic>
        <p:nvPicPr>
          <p:cNvPr id="2" name="Imagen 1">
            <a:extLst>
              <a:ext uri="{FF2B5EF4-FFF2-40B4-BE49-F238E27FC236}">
                <a16:creationId xmlns:a16="http://schemas.microsoft.com/office/drawing/2014/main" id="{BC11D32C-0E9F-1DD3-9E00-B8F69AE69211}"/>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048337" y="5519204"/>
            <a:ext cx="688874" cy="985662"/>
          </a:xfrm>
          <a:prstGeom prst="rect">
            <a:avLst/>
          </a:prstGeom>
        </p:spPr>
      </p:pic>
      <p:pic>
        <p:nvPicPr>
          <p:cNvPr id="3" name="Imagen 2">
            <a:extLst>
              <a:ext uri="{FF2B5EF4-FFF2-40B4-BE49-F238E27FC236}">
                <a16:creationId xmlns:a16="http://schemas.microsoft.com/office/drawing/2014/main" id="{75CE5127-1376-4539-183B-264E8B35D79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100457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CBD653C-4572-49BB-BF9F-4435976E8176}"/>
              </a:ext>
            </a:extLst>
          </p:cNvPr>
          <p:cNvPicPr>
            <a:picLocks noChangeAspect="1"/>
          </p:cNvPicPr>
          <p:nvPr/>
        </p:nvPicPr>
        <p:blipFill>
          <a:blip r:embed="rId2"/>
          <a:stretch>
            <a:fillRect/>
          </a:stretch>
        </p:blipFill>
        <p:spPr>
          <a:xfrm>
            <a:off x="623636" y="1403316"/>
            <a:ext cx="8196046" cy="3551381"/>
          </a:xfrm>
          <a:prstGeom prst="rect">
            <a:avLst/>
          </a:prstGeom>
        </p:spPr>
      </p:pic>
      <p:pic>
        <p:nvPicPr>
          <p:cNvPr id="2" name="Imagen 1">
            <a:extLst>
              <a:ext uri="{FF2B5EF4-FFF2-40B4-BE49-F238E27FC236}">
                <a16:creationId xmlns:a16="http://schemas.microsoft.com/office/drawing/2014/main" id="{DF7C659A-638A-40F2-9B69-6DF65B383FDA}"/>
              </a:ext>
            </a:extLst>
          </p:cNvPr>
          <p:cNvPicPr>
            <a:picLocks noChangeAspect="1"/>
          </p:cNvPicPr>
          <p:nvPr/>
        </p:nvPicPr>
        <p:blipFill>
          <a:blip r:embed="rId3"/>
          <a:stretch>
            <a:fillRect/>
          </a:stretch>
        </p:blipFill>
        <p:spPr>
          <a:xfrm>
            <a:off x="88400" y="4796964"/>
            <a:ext cx="6534718" cy="1914525"/>
          </a:xfrm>
          <a:prstGeom prst="rect">
            <a:avLst/>
          </a:prstGeom>
        </p:spPr>
      </p:pic>
      <p:pic>
        <p:nvPicPr>
          <p:cNvPr id="6" name="Imagen 5">
            <a:extLst>
              <a:ext uri="{FF2B5EF4-FFF2-40B4-BE49-F238E27FC236}">
                <a16:creationId xmlns:a16="http://schemas.microsoft.com/office/drawing/2014/main" id="{7F0BA0F0-8500-F4A3-8AA7-FCE3A0B379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7" name="Elipse 6">
            <a:extLst>
              <a:ext uri="{FF2B5EF4-FFF2-40B4-BE49-F238E27FC236}">
                <a16:creationId xmlns:a16="http://schemas.microsoft.com/office/drawing/2014/main" id="{487743A1-2E5D-290F-56D2-141D8A5BE2C1}"/>
              </a:ext>
            </a:extLst>
          </p:cNvPr>
          <p:cNvSpPr/>
          <p:nvPr/>
        </p:nvSpPr>
        <p:spPr>
          <a:xfrm>
            <a:off x="6707573" y="4954697"/>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EBF8C440-0810-B516-578A-A9EC0E3AB84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547909" y="4047332"/>
            <a:ext cx="1352276" cy="2365829"/>
          </a:xfrm>
          <a:prstGeom prst="rect">
            <a:avLst/>
          </a:prstGeom>
        </p:spPr>
      </p:pic>
      <p:pic>
        <p:nvPicPr>
          <p:cNvPr id="4" name="Imagen 3">
            <a:extLst>
              <a:ext uri="{FF2B5EF4-FFF2-40B4-BE49-F238E27FC236}">
                <a16:creationId xmlns:a16="http://schemas.microsoft.com/office/drawing/2014/main" id="{61E82B41-56F4-A08B-8C6B-23DC2D38F9FF}"/>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766252" y="5369231"/>
            <a:ext cx="688874" cy="985662"/>
          </a:xfrm>
          <a:prstGeom prst="rect">
            <a:avLst/>
          </a:prstGeom>
        </p:spPr>
      </p:pic>
      <p:pic>
        <p:nvPicPr>
          <p:cNvPr id="5" name="Imagen 4">
            <a:extLst>
              <a:ext uri="{FF2B5EF4-FFF2-40B4-BE49-F238E27FC236}">
                <a16:creationId xmlns:a16="http://schemas.microsoft.com/office/drawing/2014/main" id="{E7746EA6-1954-BBA8-8227-F95CD673110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1389829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6B05972-2FA9-4F8F-BBB3-FF63E1517379}"/>
              </a:ext>
            </a:extLst>
          </p:cNvPr>
          <p:cNvPicPr>
            <a:picLocks noChangeAspect="1"/>
          </p:cNvPicPr>
          <p:nvPr/>
        </p:nvPicPr>
        <p:blipFill>
          <a:blip r:embed="rId2"/>
          <a:stretch>
            <a:fillRect/>
          </a:stretch>
        </p:blipFill>
        <p:spPr>
          <a:xfrm>
            <a:off x="0" y="467497"/>
            <a:ext cx="9144000" cy="5923005"/>
          </a:xfrm>
          <a:prstGeom prst="rect">
            <a:avLst/>
          </a:prstGeom>
        </p:spPr>
      </p:pic>
    </p:spTree>
    <p:extLst>
      <p:ext uri="{BB962C8B-B14F-4D97-AF65-F5344CB8AC3E}">
        <p14:creationId xmlns:p14="http://schemas.microsoft.com/office/powerpoint/2010/main" val="2392204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CE0081-E9D3-45E6-B0C7-DB0DDCF5FF79}"/>
              </a:ext>
            </a:extLst>
          </p:cNvPr>
          <p:cNvPicPr>
            <a:picLocks noChangeAspect="1"/>
          </p:cNvPicPr>
          <p:nvPr/>
        </p:nvPicPr>
        <p:blipFill>
          <a:blip r:embed="rId2"/>
          <a:stretch>
            <a:fillRect/>
          </a:stretch>
        </p:blipFill>
        <p:spPr>
          <a:xfrm>
            <a:off x="0" y="1341232"/>
            <a:ext cx="7375923" cy="4450050"/>
          </a:xfrm>
          <a:prstGeom prst="rect">
            <a:avLst/>
          </a:prstGeom>
        </p:spPr>
      </p:pic>
      <p:pic>
        <p:nvPicPr>
          <p:cNvPr id="6" name="Imagen 5">
            <a:extLst>
              <a:ext uri="{FF2B5EF4-FFF2-40B4-BE49-F238E27FC236}">
                <a16:creationId xmlns:a16="http://schemas.microsoft.com/office/drawing/2014/main" id="{8B442D25-DCE6-B6C6-B2CE-419671EDC4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2" name="Imagen 1">
            <a:extLst>
              <a:ext uri="{FF2B5EF4-FFF2-40B4-BE49-F238E27FC236}">
                <a16:creationId xmlns:a16="http://schemas.microsoft.com/office/drawing/2014/main" id="{16F628DE-D546-0167-8BE4-8C2E79298A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7784" y="856536"/>
            <a:ext cx="6891740" cy="4660232"/>
          </a:xfrm>
          <a:prstGeom prst="rect">
            <a:avLst/>
          </a:prstGeom>
        </p:spPr>
      </p:pic>
      <p:sp>
        <p:nvSpPr>
          <p:cNvPr id="7" name="Elipse 6">
            <a:extLst>
              <a:ext uri="{FF2B5EF4-FFF2-40B4-BE49-F238E27FC236}">
                <a16:creationId xmlns:a16="http://schemas.microsoft.com/office/drawing/2014/main" id="{A59002E7-B974-939F-AC21-210A4B00BBA3}"/>
              </a:ext>
            </a:extLst>
          </p:cNvPr>
          <p:cNvSpPr/>
          <p:nvPr/>
        </p:nvSpPr>
        <p:spPr>
          <a:xfrm>
            <a:off x="6647770" y="4708517"/>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C1B6A501-3035-A3C6-940B-1BD7FD3B2B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835464" y="4010140"/>
            <a:ext cx="1352276" cy="2365829"/>
          </a:xfrm>
          <a:prstGeom prst="rect">
            <a:avLst/>
          </a:prstGeom>
        </p:spPr>
      </p:pic>
      <p:pic>
        <p:nvPicPr>
          <p:cNvPr id="4" name="Imagen 3">
            <a:extLst>
              <a:ext uri="{FF2B5EF4-FFF2-40B4-BE49-F238E27FC236}">
                <a16:creationId xmlns:a16="http://schemas.microsoft.com/office/drawing/2014/main" id="{FEF26CD4-9E64-0CBA-C477-8EDA959EFC2F}"/>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60316" y="5298451"/>
            <a:ext cx="688874" cy="985662"/>
          </a:xfrm>
          <a:prstGeom prst="rect">
            <a:avLst/>
          </a:prstGeom>
        </p:spPr>
      </p:pic>
      <p:pic>
        <p:nvPicPr>
          <p:cNvPr id="5" name="Imagen 4">
            <a:extLst>
              <a:ext uri="{FF2B5EF4-FFF2-40B4-BE49-F238E27FC236}">
                <a16:creationId xmlns:a16="http://schemas.microsoft.com/office/drawing/2014/main" id="{370E1E79-5BC0-2FBD-5F52-A116FEE3C4E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218289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168037B-0E8D-47FE-9AE5-93A655FCBB6C}"/>
              </a:ext>
            </a:extLst>
          </p:cNvPr>
          <p:cNvPicPr>
            <a:picLocks noChangeAspect="1"/>
          </p:cNvPicPr>
          <p:nvPr/>
        </p:nvPicPr>
        <p:blipFill>
          <a:blip r:embed="rId2"/>
          <a:stretch>
            <a:fillRect/>
          </a:stretch>
        </p:blipFill>
        <p:spPr>
          <a:xfrm>
            <a:off x="-79899" y="1677880"/>
            <a:ext cx="7493311" cy="4517825"/>
          </a:xfrm>
          <a:prstGeom prst="rect">
            <a:avLst/>
          </a:prstGeom>
        </p:spPr>
      </p:pic>
      <p:pic>
        <p:nvPicPr>
          <p:cNvPr id="6" name="Imagen 5">
            <a:extLst>
              <a:ext uri="{FF2B5EF4-FFF2-40B4-BE49-F238E27FC236}">
                <a16:creationId xmlns:a16="http://schemas.microsoft.com/office/drawing/2014/main" id="{868EB8B4-7F37-C39A-0C7B-DEFF0BF24A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961879BA-610E-1DB0-505C-22A3C05652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7784" y="856536"/>
            <a:ext cx="6891740" cy="4660232"/>
          </a:xfrm>
          <a:prstGeom prst="rect">
            <a:avLst/>
          </a:prstGeom>
        </p:spPr>
      </p:pic>
      <p:sp>
        <p:nvSpPr>
          <p:cNvPr id="3" name="Elipse 2">
            <a:extLst>
              <a:ext uri="{FF2B5EF4-FFF2-40B4-BE49-F238E27FC236}">
                <a16:creationId xmlns:a16="http://schemas.microsoft.com/office/drawing/2014/main" id="{767A3CF9-C161-6605-B004-C6CD8BCE8A57}"/>
              </a:ext>
            </a:extLst>
          </p:cNvPr>
          <p:cNvSpPr/>
          <p:nvPr/>
        </p:nvSpPr>
        <p:spPr>
          <a:xfrm>
            <a:off x="6647770" y="4708517"/>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11C298E1-124F-43BF-9C9E-422DC45F5A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835464" y="4010140"/>
            <a:ext cx="1352276" cy="2365829"/>
          </a:xfrm>
          <a:prstGeom prst="rect">
            <a:avLst/>
          </a:prstGeom>
        </p:spPr>
      </p:pic>
      <p:pic>
        <p:nvPicPr>
          <p:cNvPr id="9" name="Imagen 8">
            <a:extLst>
              <a:ext uri="{FF2B5EF4-FFF2-40B4-BE49-F238E27FC236}">
                <a16:creationId xmlns:a16="http://schemas.microsoft.com/office/drawing/2014/main" id="{92E248B9-CECC-3E49-D081-7F7B59C1AFF6}"/>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86949" y="5298451"/>
            <a:ext cx="688874" cy="985662"/>
          </a:xfrm>
          <a:prstGeom prst="rect">
            <a:avLst/>
          </a:prstGeom>
        </p:spPr>
      </p:pic>
      <p:pic>
        <p:nvPicPr>
          <p:cNvPr id="10" name="Imagen 9">
            <a:extLst>
              <a:ext uri="{FF2B5EF4-FFF2-40B4-BE49-F238E27FC236}">
                <a16:creationId xmlns:a16="http://schemas.microsoft.com/office/drawing/2014/main" id="{D2641E84-9113-0141-2274-4251538613B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375136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A9A6DBB-04A1-41D0-B0EF-192C4C3E29FE}"/>
              </a:ext>
            </a:extLst>
          </p:cNvPr>
          <p:cNvPicPr>
            <a:picLocks noChangeAspect="1"/>
          </p:cNvPicPr>
          <p:nvPr/>
        </p:nvPicPr>
        <p:blipFill>
          <a:blip r:embed="rId2"/>
          <a:stretch>
            <a:fillRect/>
          </a:stretch>
        </p:blipFill>
        <p:spPr>
          <a:xfrm>
            <a:off x="0" y="1482432"/>
            <a:ext cx="9144000" cy="4936787"/>
          </a:xfrm>
          <a:prstGeom prst="rect">
            <a:avLst/>
          </a:prstGeom>
        </p:spPr>
      </p:pic>
      <p:pic>
        <p:nvPicPr>
          <p:cNvPr id="5" name="Imagen 4">
            <a:extLst>
              <a:ext uri="{FF2B5EF4-FFF2-40B4-BE49-F238E27FC236}">
                <a16:creationId xmlns:a16="http://schemas.microsoft.com/office/drawing/2014/main" id="{0AD68DCA-8EF3-1C28-872F-145A3942AE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51288"/>
            <a:ext cx="688874" cy="985662"/>
          </a:xfrm>
          <a:prstGeom prst="rect">
            <a:avLst/>
          </a:prstGeom>
        </p:spPr>
      </p:pic>
      <p:pic>
        <p:nvPicPr>
          <p:cNvPr id="2" name="Imagen 1">
            <a:extLst>
              <a:ext uri="{FF2B5EF4-FFF2-40B4-BE49-F238E27FC236}">
                <a16:creationId xmlns:a16="http://schemas.microsoft.com/office/drawing/2014/main" id="{D8EDFAAE-3A9C-BBB8-3C88-506FD35EC89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195288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BA9BE16-1EC9-4E7A-A079-DB34D024A84F}"/>
              </a:ext>
            </a:extLst>
          </p:cNvPr>
          <p:cNvPicPr>
            <a:picLocks noChangeAspect="1"/>
          </p:cNvPicPr>
          <p:nvPr/>
        </p:nvPicPr>
        <p:blipFill rotWithShape="1">
          <a:blip r:embed="rId2"/>
          <a:srcRect t="1910" b="2863"/>
          <a:stretch/>
        </p:blipFill>
        <p:spPr>
          <a:xfrm>
            <a:off x="97655" y="2465585"/>
            <a:ext cx="6145216" cy="3130062"/>
          </a:xfrm>
          <a:prstGeom prst="rect">
            <a:avLst/>
          </a:prstGeom>
        </p:spPr>
      </p:pic>
      <p:pic>
        <p:nvPicPr>
          <p:cNvPr id="2" name="Imagen 1">
            <a:extLst>
              <a:ext uri="{FF2B5EF4-FFF2-40B4-BE49-F238E27FC236}">
                <a16:creationId xmlns:a16="http://schemas.microsoft.com/office/drawing/2014/main" id="{44636080-9B4A-4FDA-8289-E25304393915}"/>
              </a:ext>
            </a:extLst>
          </p:cNvPr>
          <p:cNvPicPr>
            <a:picLocks noChangeAspect="1"/>
          </p:cNvPicPr>
          <p:nvPr/>
        </p:nvPicPr>
        <p:blipFill>
          <a:blip r:embed="rId3"/>
          <a:stretch>
            <a:fillRect/>
          </a:stretch>
        </p:blipFill>
        <p:spPr>
          <a:xfrm>
            <a:off x="2469771" y="62881"/>
            <a:ext cx="5429250" cy="2402704"/>
          </a:xfrm>
          <a:prstGeom prst="rect">
            <a:avLst/>
          </a:prstGeom>
        </p:spPr>
      </p:pic>
      <p:pic>
        <p:nvPicPr>
          <p:cNvPr id="7" name="Imagen 6">
            <a:extLst>
              <a:ext uri="{FF2B5EF4-FFF2-40B4-BE49-F238E27FC236}">
                <a16:creationId xmlns:a16="http://schemas.microsoft.com/office/drawing/2014/main" id="{A5E98859-08A3-0620-E3D3-B5930DB8DB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8" name="Elipse 7">
            <a:extLst>
              <a:ext uri="{FF2B5EF4-FFF2-40B4-BE49-F238E27FC236}">
                <a16:creationId xmlns:a16="http://schemas.microsoft.com/office/drawing/2014/main" id="{A5F0645B-3B8B-640B-B226-487040A98DE1}"/>
              </a:ext>
            </a:extLst>
          </p:cNvPr>
          <p:cNvSpPr/>
          <p:nvPr/>
        </p:nvSpPr>
        <p:spPr>
          <a:xfrm>
            <a:off x="6242871" y="476685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82E43422-3D41-66F6-7498-BB4072BDEB3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329778" y="4227990"/>
            <a:ext cx="1352276" cy="2365829"/>
          </a:xfrm>
          <a:prstGeom prst="rect">
            <a:avLst/>
          </a:prstGeom>
        </p:spPr>
      </p:pic>
      <p:pic>
        <p:nvPicPr>
          <p:cNvPr id="3" name="Imagen 2">
            <a:extLst>
              <a:ext uri="{FF2B5EF4-FFF2-40B4-BE49-F238E27FC236}">
                <a16:creationId xmlns:a16="http://schemas.microsoft.com/office/drawing/2014/main" id="{D36211D7-17DC-BF45-2D97-625ACE11E688}"/>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731694" y="5346219"/>
            <a:ext cx="688874" cy="985662"/>
          </a:xfrm>
          <a:prstGeom prst="rect">
            <a:avLst/>
          </a:prstGeom>
        </p:spPr>
      </p:pic>
      <p:pic>
        <p:nvPicPr>
          <p:cNvPr id="5" name="Imagen 4">
            <a:extLst>
              <a:ext uri="{FF2B5EF4-FFF2-40B4-BE49-F238E27FC236}">
                <a16:creationId xmlns:a16="http://schemas.microsoft.com/office/drawing/2014/main" id="{29BC4678-C242-0016-CD0D-F30D0A3D63E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2596810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16FE22F-906C-4BE0-9B8B-35199E0FDC2B}"/>
              </a:ext>
            </a:extLst>
          </p:cNvPr>
          <p:cNvPicPr>
            <a:picLocks noChangeAspect="1"/>
          </p:cNvPicPr>
          <p:nvPr/>
        </p:nvPicPr>
        <p:blipFill rotWithShape="1">
          <a:blip r:embed="rId2"/>
          <a:srcRect t="3949"/>
          <a:stretch/>
        </p:blipFill>
        <p:spPr>
          <a:xfrm>
            <a:off x="427025" y="2220207"/>
            <a:ext cx="8251788" cy="4112119"/>
          </a:xfrm>
          <a:prstGeom prst="rect">
            <a:avLst/>
          </a:prstGeom>
        </p:spPr>
      </p:pic>
      <p:pic>
        <p:nvPicPr>
          <p:cNvPr id="2" name="Imagen 1">
            <a:extLst>
              <a:ext uri="{FF2B5EF4-FFF2-40B4-BE49-F238E27FC236}">
                <a16:creationId xmlns:a16="http://schemas.microsoft.com/office/drawing/2014/main" id="{E37B7EB3-0C3C-4DB1-866F-F8F3AFA6F5F9}"/>
              </a:ext>
            </a:extLst>
          </p:cNvPr>
          <p:cNvPicPr>
            <a:picLocks noChangeAspect="1"/>
          </p:cNvPicPr>
          <p:nvPr/>
        </p:nvPicPr>
        <p:blipFill>
          <a:blip r:embed="rId3"/>
          <a:stretch>
            <a:fillRect/>
          </a:stretch>
        </p:blipFill>
        <p:spPr>
          <a:xfrm>
            <a:off x="3483082" y="-86542"/>
            <a:ext cx="2539366" cy="2343920"/>
          </a:xfrm>
          <a:prstGeom prst="ellipse">
            <a:avLst/>
          </a:prstGeom>
          <a:ln>
            <a:noFill/>
          </a:ln>
          <a:effectLst>
            <a:softEdge rad="112500"/>
          </a:effectLst>
        </p:spPr>
      </p:pic>
      <p:pic>
        <p:nvPicPr>
          <p:cNvPr id="8" name="Imagen 7">
            <a:extLst>
              <a:ext uri="{FF2B5EF4-FFF2-40B4-BE49-F238E27FC236}">
                <a16:creationId xmlns:a16="http://schemas.microsoft.com/office/drawing/2014/main" id="{59F00BE2-5B3F-3DF5-4FF6-29B97B7610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448449" y="32843"/>
            <a:ext cx="688874" cy="985662"/>
          </a:xfrm>
          <a:prstGeom prst="rect">
            <a:avLst/>
          </a:prstGeom>
        </p:spPr>
      </p:pic>
      <p:sp>
        <p:nvSpPr>
          <p:cNvPr id="9" name="Elipse 8">
            <a:extLst>
              <a:ext uri="{FF2B5EF4-FFF2-40B4-BE49-F238E27FC236}">
                <a16:creationId xmlns:a16="http://schemas.microsoft.com/office/drawing/2014/main" id="{7B54C7D3-58AA-BEC6-059A-8958AC5C0466}"/>
              </a:ext>
            </a:extLst>
          </p:cNvPr>
          <p:cNvSpPr/>
          <p:nvPr/>
        </p:nvSpPr>
        <p:spPr>
          <a:xfrm>
            <a:off x="7021829" y="5076728"/>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24DD42E6-22AB-8E54-BA74-8F774957423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839615" y="4276266"/>
            <a:ext cx="1352276" cy="2365829"/>
          </a:xfrm>
          <a:prstGeom prst="rect">
            <a:avLst/>
          </a:prstGeom>
        </p:spPr>
      </p:pic>
      <p:pic>
        <p:nvPicPr>
          <p:cNvPr id="4" name="Imagen 3">
            <a:extLst>
              <a:ext uri="{FF2B5EF4-FFF2-40B4-BE49-F238E27FC236}">
                <a16:creationId xmlns:a16="http://schemas.microsoft.com/office/drawing/2014/main" id="{0953B109-6E7A-634E-1CE6-91CC1B61816F}"/>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04012" y="5636180"/>
            <a:ext cx="688874" cy="985662"/>
          </a:xfrm>
          <a:prstGeom prst="rect">
            <a:avLst/>
          </a:prstGeom>
        </p:spPr>
      </p:pic>
      <p:pic>
        <p:nvPicPr>
          <p:cNvPr id="5" name="Imagen 4">
            <a:extLst>
              <a:ext uri="{FF2B5EF4-FFF2-40B4-BE49-F238E27FC236}">
                <a16:creationId xmlns:a16="http://schemas.microsoft.com/office/drawing/2014/main" id="{10B41B58-4687-DA54-448F-E230CEA22CD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1101009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DC71BFA-5C45-47EB-B9C6-31FA1C1A720C}"/>
              </a:ext>
            </a:extLst>
          </p:cNvPr>
          <p:cNvPicPr>
            <a:picLocks noChangeAspect="1"/>
          </p:cNvPicPr>
          <p:nvPr/>
        </p:nvPicPr>
        <p:blipFill>
          <a:blip r:embed="rId2"/>
          <a:stretch>
            <a:fillRect/>
          </a:stretch>
        </p:blipFill>
        <p:spPr>
          <a:xfrm>
            <a:off x="273533" y="1846101"/>
            <a:ext cx="8749717" cy="4415537"/>
          </a:xfrm>
          <a:prstGeom prst="rect">
            <a:avLst/>
          </a:prstGeom>
        </p:spPr>
      </p:pic>
      <p:pic>
        <p:nvPicPr>
          <p:cNvPr id="7" name="Imagen 6">
            <a:extLst>
              <a:ext uri="{FF2B5EF4-FFF2-40B4-BE49-F238E27FC236}">
                <a16:creationId xmlns:a16="http://schemas.microsoft.com/office/drawing/2014/main" id="{A5164E3D-5075-4F3D-65F3-199462B390B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sp>
        <p:nvSpPr>
          <p:cNvPr id="8" name="Elipse 7">
            <a:extLst>
              <a:ext uri="{FF2B5EF4-FFF2-40B4-BE49-F238E27FC236}">
                <a16:creationId xmlns:a16="http://schemas.microsoft.com/office/drawing/2014/main" id="{E6E65114-00AF-1990-0539-2C433B6BF8E8}"/>
              </a:ext>
            </a:extLst>
          </p:cNvPr>
          <p:cNvSpPr/>
          <p:nvPr/>
        </p:nvSpPr>
        <p:spPr>
          <a:xfrm>
            <a:off x="6700570" y="5121957"/>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FC4FA558-8A5C-D9DB-1744-6A3D1CD5B8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700570" y="4492171"/>
            <a:ext cx="1352276" cy="2365829"/>
          </a:xfrm>
          <a:prstGeom prst="rect">
            <a:avLst/>
          </a:prstGeom>
        </p:spPr>
      </p:pic>
      <p:pic>
        <p:nvPicPr>
          <p:cNvPr id="2" name="Imagen 1">
            <a:extLst>
              <a:ext uri="{FF2B5EF4-FFF2-40B4-BE49-F238E27FC236}">
                <a16:creationId xmlns:a16="http://schemas.microsoft.com/office/drawing/2014/main" id="{75425408-AE2D-BD9A-2822-7DFC5626EC7C}"/>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04012" y="5636180"/>
            <a:ext cx="688874" cy="985662"/>
          </a:xfrm>
          <a:prstGeom prst="rect">
            <a:avLst/>
          </a:prstGeom>
        </p:spPr>
      </p:pic>
      <p:pic>
        <p:nvPicPr>
          <p:cNvPr id="3" name="Imagen 2">
            <a:extLst>
              <a:ext uri="{FF2B5EF4-FFF2-40B4-BE49-F238E27FC236}">
                <a16:creationId xmlns:a16="http://schemas.microsoft.com/office/drawing/2014/main" id="{18BC3382-07E7-788D-EEA3-473AFEEA411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1960489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9083827-8DBC-4871-9494-82AAE621B06F}"/>
              </a:ext>
            </a:extLst>
          </p:cNvPr>
          <p:cNvPicPr>
            <a:picLocks noChangeAspect="1"/>
          </p:cNvPicPr>
          <p:nvPr/>
        </p:nvPicPr>
        <p:blipFill>
          <a:blip r:embed="rId2"/>
          <a:stretch>
            <a:fillRect/>
          </a:stretch>
        </p:blipFill>
        <p:spPr>
          <a:xfrm>
            <a:off x="0" y="1817992"/>
            <a:ext cx="7329743" cy="3885868"/>
          </a:xfrm>
          <a:prstGeom prst="rect">
            <a:avLst/>
          </a:prstGeom>
        </p:spPr>
      </p:pic>
      <p:pic>
        <p:nvPicPr>
          <p:cNvPr id="7" name="Imagen 6">
            <a:extLst>
              <a:ext uri="{FF2B5EF4-FFF2-40B4-BE49-F238E27FC236}">
                <a16:creationId xmlns:a16="http://schemas.microsoft.com/office/drawing/2014/main" id="{BD2077F4-0D4A-6902-993A-782873036E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153427CB-CA0F-A342-92D0-F1CA8BC703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3634" y="985662"/>
            <a:ext cx="6891740" cy="4660232"/>
          </a:xfrm>
          <a:prstGeom prst="rect">
            <a:avLst/>
          </a:prstGeom>
        </p:spPr>
      </p:pic>
      <p:sp>
        <p:nvSpPr>
          <p:cNvPr id="8" name="Elipse 7">
            <a:extLst>
              <a:ext uri="{FF2B5EF4-FFF2-40B4-BE49-F238E27FC236}">
                <a16:creationId xmlns:a16="http://schemas.microsoft.com/office/drawing/2014/main" id="{3D1B6821-B14C-04A9-AF99-8457E87D2522}"/>
              </a:ext>
            </a:extLst>
          </p:cNvPr>
          <p:cNvSpPr/>
          <p:nvPr/>
        </p:nvSpPr>
        <p:spPr>
          <a:xfrm>
            <a:off x="6940733" y="4694180"/>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7D3B2429-B61E-B6E4-222F-CA256434530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763807" y="3893382"/>
            <a:ext cx="1352276" cy="2365829"/>
          </a:xfrm>
          <a:prstGeom prst="rect">
            <a:avLst/>
          </a:prstGeom>
        </p:spPr>
      </p:pic>
      <p:pic>
        <p:nvPicPr>
          <p:cNvPr id="4" name="Imagen 3">
            <a:extLst>
              <a:ext uri="{FF2B5EF4-FFF2-40B4-BE49-F238E27FC236}">
                <a16:creationId xmlns:a16="http://schemas.microsoft.com/office/drawing/2014/main" id="{45BA3C29-8797-7FE1-6304-931489EC2C00}"/>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29504" y="5076296"/>
            <a:ext cx="688874" cy="985662"/>
          </a:xfrm>
          <a:prstGeom prst="rect">
            <a:avLst/>
          </a:prstGeom>
        </p:spPr>
      </p:pic>
      <p:pic>
        <p:nvPicPr>
          <p:cNvPr id="5" name="Imagen 4">
            <a:extLst>
              <a:ext uri="{FF2B5EF4-FFF2-40B4-BE49-F238E27FC236}">
                <a16:creationId xmlns:a16="http://schemas.microsoft.com/office/drawing/2014/main" id="{D6AF9F8F-0815-755F-9469-198D36B9225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214549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0">
                <a:srgbClr val="183357">
                  <a:shade val="30000"/>
                  <a:satMod val="115000"/>
                </a:srgbClr>
              </a:gs>
              <a:gs pos="50000">
                <a:srgbClr val="183357">
                  <a:shade val="67500"/>
                  <a:satMod val="115000"/>
                </a:srgbClr>
              </a:gs>
              <a:gs pos="100000">
                <a:srgbClr val="18335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p:cNvSpPr/>
          <p:nvPr/>
        </p:nvSpPr>
        <p:spPr>
          <a:xfrm>
            <a:off x="5057482" y="2556386"/>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5743044" y="3468852"/>
            <a:ext cx="3018747" cy="338554"/>
          </a:xfrm>
          <a:prstGeom prst="rect">
            <a:avLst/>
          </a:prstGeom>
          <a:noFill/>
        </p:spPr>
        <p:txBody>
          <a:bodyPr wrap="square" rtlCol="0">
            <a:spAutoFit/>
          </a:bodyPr>
          <a:lstStyle/>
          <a:p>
            <a:pPr lvl="0">
              <a:buClr>
                <a:srgbClr val="000000"/>
              </a:buClr>
              <a:buSzPts val="1600"/>
            </a:pPr>
            <a:r>
              <a:rPr lang="es-MX" sz="1600" b="1" dirty="0">
                <a:solidFill>
                  <a:schemeClr val="dk1"/>
                </a:solidFill>
                <a:latin typeface="Morn Thin" panose="00000200000000000000"/>
                <a:ea typeface="Arial"/>
                <a:cs typeface="Arial"/>
                <a:sym typeface="Arial"/>
              </a:rPr>
              <a:t>CONCEPTOS </a:t>
            </a:r>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49220" y="3352379"/>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adroTexto 15"/>
          <p:cNvSpPr txBox="1"/>
          <p:nvPr/>
        </p:nvSpPr>
        <p:spPr>
          <a:xfrm>
            <a:off x="5743045" y="2657470"/>
            <a:ext cx="3400956" cy="584775"/>
          </a:xfrm>
          <a:prstGeom prst="rect">
            <a:avLst/>
          </a:prstGeom>
          <a:noFill/>
        </p:spPr>
        <p:txBody>
          <a:bodyPr wrap="square" rtlCol="0">
            <a:spAutoFit/>
          </a:bodyPr>
          <a:lstStyle/>
          <a:p>
            <a:r>
              <a:rPr lang="es-MX" sz="1600" b="1" dirty="0">
                <a:solidFill>
                  <a:schemeClr val="dk1"/>
                </a:solidFill>
                <a:latin typeface="Morn Thin" panose="00000200000000000000"/>
              </a:rPr>
              <a:t>RECOMPENSAR A LAS PERSONAS</a:t>
            </a:r>
          </a:p>
          <a:p>
            <a:endParaRPr lang="en-US" sz="1600" b="1" dirty="0">
              <a:latin typeface="Morn Thin" panose="00000200000000000000"/>
              <a:cs typeface="Arial" panose="020B0604020202020204" pitchFamily="34" charset="0"/>
            </a:endParaRPr>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adroTexto 18"/>
          <p:cNvSpPr txBox="1"/>
          <p:nvPr/>
        </p:nvSpPr>
        <p:spPr>
          <a:xfrm>
            <a:off x="5789350" y="4126047"/>
            <a:ext cx="3755525" cy="338554"/>
          </a:xfrm>
          <a:prstGeom prst="rect">
            <a:avLst/>
          </a:prstGeom>
          <a:noFill/>
        </p:spPr>
        <p:txBody>
          <a:bodyPr wrap="square" rtlCol="0">
            <a:spAutoFit/>
          </a:bodyPr>
          <a:lstStyle/>
          <a:p>
            <a:r>
              <a:rPr lang="es-MX" sz="1600" b="1" dirty="0">
                <a:latin typeface="Morn Thin" panose="00000200000000000000"/>
                <a:cs typeface="Arial" panose="020B0604020202020204" pitchFamily="34" charset="0"/>
              </a:rPr>
              <a:t>EJEMPLOS</a:t>
            </a:r>
            <a:r>
              <a:rPr lang="es-MX" sz="1600" b="1" dirty="0">
                <a:latin typeface="Arial" panose="020B0604020202020204" pitchFamily="34" charset="0"/>
                <a:cs typeface="Arial" panose="020B0604020202020204" pitchFamily="34" charset="0"/>
              </a:rPr>
              <a:t> </a:t>
            </a:r>
            <a:r>
              <a:rPr lang="es-MX" sz="1600" b="1" dirty="0">
                <a:latin typeface="Morn Thin" panose="00000200000000000000"/>
                <a:cs typeface="Arial" panose="020B0604020202020204" pitchFamily="34" charset="0"/>
              </a:rPr>
              <a:t>APLICADOS</a:t>
            </a:r>
            <a:endParaRPr lang="en-US" sz="1600" b="1" dirty="0">
              <a:latin typeface="Morn Thin" panose="00000200000000000000"/>
              <a:cs typeface="Arial" panose="020B0604020202020204" pitchFamily="34" charset="0"/>
            </a:endParaRPr>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adroTexto 24"/>
          <p:cNvSpPr txBox="1"/>
          <p:nvPr/>
        </p:nvSpPr>
        <p:spPr>
          <a:xfrm>
            <a:off x="5789351" y="4885192"/>
            <a:ext cx="3417402" cy="338554"/>
          </a:xfrm>
          <a:prstGeom prst="rect">
            <a:avLst/>
          </a:prstGeom>
          <a:noFill/>
        </p:spPr>
        <p:txBody>
          <a:bodyPr wrap="square" rtlCol="0">
            <a:spAutoFit/>
          </a:bodyPr>
          <a:lstStyle/>
          <a:p>
            <a:r>
              <a:rPr lang="es-MX" sz="1600" b="1" dirty="0">
                <a:latin typeface="Morn Thin" panose="00000200000000000000"/>
                <a:cs typeface="Arial" panose="020B0604020202020204" pitchFamily="34" charset="0"/>
              </a:rPr>
              <a:t>CONCLUSIONES</a:t>
            </a:r>
            <a:endParaRPr lang="en-US" sz="1600" b="1" dirty="0">
              <a:latin typeface="Morn Thin" panose="00000200000000000000"/>
              <a:cs typeface="Arial" panose="020B0604020202020204" pitchFamily="34" charset="0"/>
            </a:endParaRPr>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199588" y="1837218"/>
            <a:ext cx="2714805" cy="369332"/>
          </a:xfrm>
          <a:prstGeom prst="rect">
            <a:avLst/>
          </a:prstGeom>
          <a:noFill/>
        </p:spPr>
        <p:txBody>
          <a:bodyPr wrap="square" rtlCol="0">
            <a:spAutoFit/>
          </a:bodyPr>
          <a:lstStyle/>
          <a:p>
            <a:r>
              <a:rPr lang="es-MX" b="1" dirty="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371476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9CC22EC-7F5D-4E75-8A05-EF96D2A50174}"/>
              </a:ext>
            </a:extLst>
          </p:cNvPr>
          <p:cNvPicPr>
            <a:picLocks noChangeAspect="1"/>
          </p:cNvPicPr>
          <p:nvPr/>
        </p:nvPicPr>
        <p:blipFill>
          <a:blip r:embed="rId2"/>
          <a:stretch>
            <a:fillRect/>
          </a:stretch>
        </p:blipFill>
        <p:spPr>
          <a:xfrm>
            <a:off x="507840" y="1817992"/>
            <a:ext cx="8451602" cy="4299235"/>
          </a:xfrm>
          <a:prstGeom prst="rect">
            <a:avLst/>
          </a:prstGeom>
        </p:spPr>
      </p:pic>
      <p:pic>
        <p:nvPicPr>
          <p:cNvPr id="6" name="Imagen 5">
            <a:extLst>
              <a:ext uri="{FF2B5EF4-FFF2-40B4-BE49-F238E27FC236}">
                <a16:creationId xmlns:a16="http://schemas.microsoft.com/office/drawing/2014/main" id="{57DDDACD-28C2-1D76-D0BB-089DC08EE1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2" name="Imagen 1">
            <a:extLst>
              <a:ext uri="{FF2B5EF4-FFF2-40B4-BE49-F238E27FC236}">
                <a16:creationId xmlns:a16="http://schemas.microsoft.com/office/drawing/2014/main" id="{A52F4244-6134-DF8E-5AA0-AD5C601A6DB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a:off x="6530511" y="5603428"/>
            <a:ext cx="3044843" cy="2309631"/>
          </a:xfrm>
          <a:prstGeom prst="rect">
            <a:avLst/>
          </a:prstGeom>
        </p:spPr>
      </p:pic>
      <p:pic>
        <p:nvPicPr>
          <p:cNvPr id="3" name="Imagen 2">
            <a:extLst>
              <a:ext uri="{FF2B5EF4-FFF2-40B4-BE49-F238E27FC236}">
                <a16:creationId xmlns:a16="http://schemas.microsoft.com/office/drawing/2014/main" id="{3AFEA11D-4C81-BD9B-E0E6-ADD332A8F69B}"/>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486126" y="6029481"/>
            <a:ext cx="688874" cy="985662"/>
          </a:xfrm>
          <a:prstGeom prst="rect">
            <a:avLst/>
          </a:prstGeom>
        </p:spPr>
      </p:pic>
      <p:pic>
        <p:nvPicPr>
          <p:cNvPr id="5" name="Imagen 4">
            <a:extLst>
              <a:ext uri="{FF2B5EF4-FFF2-40B4-BE49-F238E27FC236}">
                <a16:creationId xmlns:a16="http://schemas.microsoft.com/office/drawing/2014/main" id="{754F926C-48BB-F0A7-58CC-800D404DCF6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080" t="31111" b="33121"/>
          <a:stretch/>
        </p:blipFill>
        <p:spPr>
          <a:xfrm rot="2244506" flipH="1">
            <a:off x="-637713" y="-539566"/>
            <a:ext cx="3453627" cy="2751853"/>
          </a:xfrm>
          <a:prstGeom prst="rect">
            <a:avLst/>
          </a:prstGeom>
        </p:spPr>
      </p:pic>
      <p:pic>
        <p:nvPicPr>
          <p:cNvPr id="9" name="Imagen 8">
            <a:extLst>
              <a:ext uri="{FF2B5EF4-FFF2-40B4-BE49-F238E27FC236}">
                <a16:creationId xmlns:a16="http://schemas.microsoft.com/office/drawing/2014/main" id="{CCAD97E7-15BD-7AE3-8EF0-DDCB2F1F64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381510" y="1525274"/>
            <a:ext cx="1352276" cy="2365829"/>
          </a:xfrm>
          <a:prstGeom prst="rect">
            <a:avLst/>
          </a:prstGeom>
        </p:spPr>
      </p:pic>
    </p:spTree>
    <p:extLst>
      <p:ext uri="{BB962C8B-B14F-4D97-AF65-F5344CB8AC3E}">
        <p14:creationId xmlns:p14="http://schemas.microsoft.com/office/powerpoint/2010/main" val="3106925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48DEC5-F4F3-4DE0-8A25-91C080C3F0F8}"/>
              </a:ext>
            </a:extLst>
          </p:cNvPr>
          <p:cNvPicPr>
            <a:picLocks noChangeAspect="1"/>
          </p:cNvPicPr>
          <p:nvPr/>
        </p:nvPicPr>
        <p:blipFill rotWithShape="1">
          <a:blip r:embed="rId2"/>
          <a:srcRect l="5729" t="25215" r="1805" b="-1"/>
          <a:stretch/>
        </p:blipFill>
        <p:spPr>
          <a:xfrm>
            <a:off x="541243" y="2422268"/>
            <a:ext cx="8602757" cy="3570682"/>
          </a:xfrm>
          <a:prstGeom prst="rect">
            <a:avLst/>
          </a:prstGeom>
        </p:spPr>
      </p:pic>
      <p:sp>
        <p:nvSpPr>
          <p:cNvPr id="6" name="CuadroTexto 5">
            <a:extLst>
              <a:ext uri="{FF2B5EF4-FFF2-40B4-BE49-F238E27FC236}">
                <a16:creationId xmlns:a16="http://schemas.microsoft.com/office/drawing/2014/main" id="{5DBE91E4-384F-4004-A06A-09AE9D34E029}"/>
              </a:ext>
            </a:extLst>
          </p:cNvPr>
          <p:cNvSpPr txBox="1"/>
          <p:nvPr/>
        </p:nvSpPr>
        <p:spPr>
          <a:xfrm>
            <a:off x="2060940" y="865050"/>
            <a:ext cx="6125732" cy="40011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¿QUE SON LAS RETRIBUCIÓNES?</a:t>
            </a:r>
            <a:endParaRPr lang="en-US" dirty="0"/>
          </a:p>
        </p:txBody>
      </p:sp>
      <p:pic>
        <p:nvPicPr>
          <p:cNvPr id="8" name="Imagen 7">
            <a:extLst>
              <a:ext uri="{FF2B5EF4-FFF2-40B4-BE49-F238E27FC236}">
                <a16:creationId xmlns:a16="http://schemas.microsoft.com/office/drawing/2014/main" id="{BD5ABF82-FB5B-B6A2-2771-8A12EB645B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0"/>
            <a:ext cx="688874" cy="985662"/>
          </a:xfrm>
          <a:prstGeom prst="rect">
            <a:avLst/>
          </a:prstGeom>
        </p:spPr>
      </p:pic>
      <p:pic>
        <p:nvPicPr>
          <p:cNvPr id="10" name="Imagen 9">
            <a:extLst>
              <a:ext uri="{FF2B5EF4-FFF2-40B4-BE49-F238E27FC236}">
                <a16:creationId xmlns:a16="http://schemas.microsoft.com/office/drawing/2014/main" id="{6B1F6F72-B3EE-31FB-5BE2-BB3D9B3A3E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155479" y="2574524"/>
            <a:ext cx="1092724" cy="1911739"/>
          </a:xfrm>
          <a:prstGeom prst="rect">
            <a:avLst/>
          </a:prstGeom>
        </p:spPr>
      </p:pic>
      <p:pic>
        <p:nvPicPr>
          <p:cNvPr id="2" name="Imagen 1">
            <a:extLst>
              <a:ext uri="{FF2B5EF4-FFF2-40B4-BE49-F238E27FC236}">
                <a16:creationId xmlns:a16="http://schemas.microsoft.com/office/drawing/2014/main" id="{F1223294-3618-EA30-6DC0-92D55A4C53B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1080" t="31111" b="33121"/>
          <a:stretch/>
        </p:blipFill>
        <p:spPr>
          <a:xfrm rot="2244506" flipH="1">
            <a:off x="-1058767" y="-601709"/>
            <a:ext cx="3453627" cy="2751853"/>
          </a:xfrm>
          <a:prstGeom prst="rect">
            <a:avLst/>
          </a:prstGeom>
        </p:spPr>
      </p:pic>
      <p:pic>
        <p:nvPicPr>
          <p:cNvPr id="4" name="Imagen 3">
            <a:extLst>
              <a:ext uri="{FF2B5EF4-FFF2-40B4-BE49-F238E27FC236}">
                <a16:creationId xmlns:a16="http://schemas.microsoft.com/office/drawing/2014/main" id="{9630F85E-B05D-D9BE-B986-B27EE8EC6BA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66322" r="44843"/>
          <a:stretch/>
        </p:blipFill>
        <p:spPr>
          <a:xfrm>
            <a:off x="6530511" y="5603428"/>
            <a:ext cx="3044843" cy="2309631"/>
          </a:xfrm>
          <a:prstGeom prst="rect">
            <a:avLst/>
          </a:prstGeom>
        </p:spPr>
      </p:pic>
      <p:pic>
        <p:nvPicPr>
          <p:cNvPr id="5" name="Imagen 4">
            <a:extLst>
              <a:ext uri="{FF2B5EF4-FFF2-40B4-BE49-F238E27FC236}">
                <a16:creationId xmlns:a16="http://schemas.microsoft.com/office/drawing/2014/main" id="{8F0E59F2-B5F9-F884-7443-DF18933C5670}"/>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486126" y="6029481"/>
            <a:ext cx="688874" cy="985662"/>
          </a:xfrm>
          <a:prstGeom prst="rect">
            <a:avLst/>
          </a:prstGeom>
        </p:spPr>
      </p:pic>
    </p:spTree>
    <p:extLst>
      <p:ext uri="{BB962C8B-B14F-4D97-AF65-F5344CB8AC3E}">
        <p14:creationId xmlns:p14="http://schemas.microsoft.com/office/powerpoint/2010/main" val="2275376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A5FA001-B444-4B87-AE2F-A6B528861661}"/>
              </a:ext>
            </a:extLst>
          </p:cNvPr>
          <p:cNvPicPr>
            <a:picLocks noChangeAspect="1"/>
          </p:cNvPicPr>
          <p:nvPr/>
        </p:nvPicPr>
        <p:blipFill rotWithShape="1">
          <a:blip r:embed="rId2"/>
          <a:srcRect t="22627"/>
          <a:stretch/>
        </p:blipFill>
        <p:spPr>
          <a:xfrm>
            <a:off x="689540" y="1807259"/>
            <a:ext cx="8219567" cy="3243481"/>
          </a:xfrm>
          <a:prstGeom prst="rect">
            <a:avLst/>
          </a:prstGeom>
        </p:spPr>
      </p:pic>
      <p:sp>
        <p:nvSpPr>
          <p:cNvPr id="6" name="CuadroTexto 5">
            <a:extLst>
              <a:ext uri="{FF2B5EF4-FFF2-40B4-BE49-F238E27FC236}">
                <a16:creationId xmlns:a16="http://schemas.microsoft.com/office/drawing/2014/main" id="{817295EB-573A-4B91-8156-0C59B2F225CB}"/>
              </a:ext>
            </a:extLst>
          </p:cNvPr>
          <p:cNvSpPr txBox="1"/>
          <p:nvPr/>
        </p:nvSpPr>
        <p:spPr>
          <a:xfrm>
            <a:off x="2060940" y="865050"/>
            <a:ext cx="6125732" cy="40011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MODELO DE RETRIBUCIÓN</a:t>
            </a:r>
            <a:endParaRPr lang="en-US" dirty="0"/>
          </a:p>
        </p:txBody>
      </p:sp>
      <p:pic>
        <p:nvPicPr>
          <p:cNvPr id="9" name="Imagen 8">
            <a:extLst>
              <a:ext uri="{FF2B5EF4-FFF2-40B4-BE49-F238E27FC236}">
                <a16:creationId xmlns:a16="http://schemas.microsoft.com/office/drawing/2014/main" id="{61492A91-1E8B-820D-69EB-E580F38D5D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11" name="Imagen 10">
            <a:extLst>
              <a:ext uri="{FF2B5EF4-FFF2-40B4-BE49-F238E27FC236}">
                <a16:creationId xmlns:a16="http://schemas.microsoft.com/office/drawing/2014/main" id="{C00464F5-C6C7-E968-B7DB-2F93591140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225544" y="1764291"/>
            <a:ext cx="1352276" cy="2365829"/>
          </a:xfrm>
          <a:prstGeom prst="rect">
            <a:avLst/>
          </a:prstGeom>
        </p:spPr>
      </p:pic>
      <p:pic>
        <p:nvPicPr>
          <p:cNvPr id="3" name="Imagen 2">
            <a:extLst>
              <a:ext uri="{FF2B5EF4-FFF2-40B4-BE49-F238E27FC236}">
                <a16:creationId xmlns:a16="http://schemas.microsoft.com/office/drawing/2014/main" id="{0E38F423-3D95-7F06-A09B-C1F78732F8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322" r="44843"/>
          <a:stretch/>
        </p:blipFill>
        <p:spPr>
          <a:xfrm>
            <a:off x="6664250" y="5575329"/>
            <a:ext cx="3044843" cy="2309631"/>
          </a:xfrm>
          <a:prstGeom prst="rect">
            <a:avLst/>
          </a:prstGeom>
        </p:spPr>
      </p:pic>
      <p:pic>
        <p:nvPicPr>
          <p:cNvPr id="2" name="Imagen 1">
            <a:extLst>
              <a:ext uri="{FF2B5EF4-FFF2-40B4-BE49-F238E27FC236}">
                <a16:creationId xmlns:a16="http://schemas.microsoft.com/office/drawing/2014/main" id="{A324C655-EACD-F3D8-CA5E-0F1F12E07581}"/>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525889" y="6105615"/>
            <a:ext cx="688874" cy="985662"/>
          </a:xfrm>
          <a:prstGeom prst="rect">
            <a:avLst/>
          </a:prstGeom>
        </p:spPr>
      </p:pic>
      <p:pic>
        <p:nvPicPr>
          <p:cNvPr id="5" name="Imagen 4">
            <a:extLst>
              <a:ext uri="{FF2B5EF4-FFF2-40B4-BE49-F238E27FC236}">
                <a16:creationId xmlns:a16="http://schemas.microsoft.com/office/drawing/2014/main" id="{011A7052-016E-F7B2-8FAA-EBB638F968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1080" t="31111" b="33121"/>
          <a:stretch/>
        </p:blipFill>
        <p:spPr>
          <a:xfrm rot="2244506" flipH="1">
            <a:off x="-1058767" y="-601709"/>
            <a:ext cx="3453627" cy="2751853"/>
          </a:xfrm>
          <a:prstGeom prst="rect">
            <a:avLst/>
          </a:prstGeom>
        </p:spPr>
      </p:pic>
    </p:spTree>
    <p:extLst>
      <p:ext uri="{BB962C8B-B14F-4D97-AF65-F5344CB8AC3E}">
        <p14:creationId xmlns:p14="http://schemas.microsoft.com/office/powerpoint/2010/main" val="872879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5344C0C-4BF9-44DE-978F-ADAE60DC760D}"/>
              </a:ext>
            </a:extLst>
          </p:cNvPr>
          <p:cNvPicPr>
            <a:picLocks noChangeAspect="1"/>
          </p:cNvPicPr>
          <p:nvPr/>
        </p:nvPicPr>
        <p:blipFill rotWithShape="1">
          <a:blip r:embed="rId2"/>
          <a:srcRect t="33589"/>
          <a:stretch/>
        </p:blipFill>
        <p:spPr>
          <a:xfrm>
            <a:off x="722418" y="1744909"/>
            <a:ext cx="7646965" cy="2474467"/>
          </a:xfrm>
          <a:prstGeom prst="rect">
            <a:avLst/>
          </a:prstGeom>
        </p:spPr>
      </p:pic>
      <p:sp>
        <p:nvSpPr>
          <p:cNvPr id="5" name="CuadroTexto 4">
            <a:extLst>
              <a:ext uri="{FF2B5EF4-FFF2-40B4-BE49-F238E27FC236}">
                <a16:creationId xmlns:a16="http://schemas.microsoft.com/office/drawing/2014/main" id="{E3740D59-15A5-4784-8700-93F99A9A1EF5}"/>
              </a:ext>
            </a:extLst>
          </p:cNvPr>
          <p:cNvSpPr txBox="1"/>
          <p:nvPr/>
        </p:nvSpPr>
        <p:spPr>
          <a:xfrm>
            <a:off x="2243651" y="797938"/>
            <a:ext cx="6125732" cy="40011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MODELO DE RETRIBUCIÓN</a:t>
            </a:r>
            <a:endParaRPr lang="en-US" dirty="0"/>
          </a:p>
        </p:txBody>
      </p:sp>
      <p:pic>
        <p:nvPicPr>
          <p:cNvPr id="2" name="Imagen 1">
            <a:extLst>
              <a:ext uri="{FF2B5EF4-FFF2-40B4-BE49-F238E27FC236}">
                <a16:creationId xmlns:a16="http://schemas.microsoft.com/office/drawing/2014/main" id="{376FA503-1D2B-4AC8-9A32-879FA62CC22B}"/>
              </a:ext>
            </a:extLst>
          </p:cNvPr>
          <p:cNvPicPr>
            <a:picLocks noChangeAspect="1"/>
          </p:cNvPicPr>
          <p:nvPr/>
        </p:nvPicPr>
        <p:blipFill>
          <a:blip r:embed="rId3"/>
          <a:stretch>
            <a:fillRect/>
          </a:stretch>
        </p:blipFill>
        <p:spPr>
          <a:xfrm>
            <a:off x="1084337" y="3817357"/>
            <a:ext cx="6239409" cy="2824204"/>
          </a:xfrm>
          <a:prstGeom prst="rect">
            <a:avLst/>
          </a:prstGeom>
          <a:ln>
            <a:noFill/>
          </a:ln>
          <a:effectLst>
            <a:softEdge rad="112500"/>
          </a:effectLst>
        </p:spPr>
      </p:pic>
      <p:pic>
        <p:nvPicPr>
          <p:cNvPr id="9" name="Imagen 8">
            <a:extLst>
              <a:ext uri="{FF2B5EF4-FFF2-40B4-BE49-F238E27FC236}">
                <a16:creationId xmlns:a16="http://schemas.microsoft.com/office/drawing/2014/main" id="{80171307-9148-887A-26E8-D9CBAD0C96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4" name="Imagen 3">
            <a:extLst>
              <a:ext uri="{FF2B5EF4-FFF2-40B4-BE49-F238E27FC236}">
                <a16:creationId xmlns:a16="http://schemas.microsoft.com/office/drawing/2014/main" id="{1CEDDD06-BD36-4BDB-85AC-9AA530E012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6365" y="1085418"/>
            <a:ext cx="6891740" cy="4660232"/>
          </a:xfrm>
          <a:prstGeom prst="rect">
            <a:avLst/>
          </a:prstGeom>
        </p:spPr>
      </p:pic>
      <p:sp>
        <p:nvSpPr>
          <p:cNvPr id="6" name="Elipse 5">
            <a:extLst>
              <a:ext uri="{FF2B5EF4-FFF2-40B4-BE49-F238E27FC236}">
                <a16:creationId xmlns:a16="http://schemas.microsoft.com/office/drawing/2014/main" id="{80923019-2DEF-3030-25BE-72CC3E4C7AF7}"/>
              </a:ext>
            </a:extLst>
          </p:cNvPr>
          <p:cNvSpPr/>
          <p:nvPr/>
        </p:nvSpPr>
        <p:spPr>
          <a:xfrm>
            <a:off x="6853153" y="4701502"/>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BAFF227C-4288-EF40-9F43-E085FDA461C3}"/>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22235" y="5001051"/>
            <a:ext cx="688874" cy="985662"/>
          </a:xfrm>
          <a:prstGeom prst="rect">
            <a:avLst/>
          </a:prstGeom>
        </p:spPr>
      </p:pic>
      <p:pic>
        <p:nvPicPr>
          <p:cNvPr id="11" name="Imagen 10">
            <a:extLst>
              <a:ext uri="{FF2B5EF4-FFF2-40B4-BE49-F238E27FC236}">
                <a16:creationId xmlns:a16="http://schemas.microsoft.com/office/drawing/2014/main" id="{26AABEC1-8FC2-2BF1-F6D4-C55108E4A6A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504" b="65503"/>
          <a:stretch/>
        </p:blipFill>
        <p:spPr>
          <a:xfrm>
            <a:off x="6888331" y="4084918"/>
            <a:ext cx="1352276" cy="2365829"/>
          </a:xfrm>
          <a:prstGeom prst="rect">
            <a:avLst/>
          </a:prstGeom>
        </p:spPr>
      </p:pic>
    </p:spTree>
    <p:extLst>
      <p:ext uri="{BB962C8B-B14F-4D97-AF65-F5344CB8AC3E}">
        <p14:creationId xmlns:p14="http://schemas.microsoft.com/office/powerpoint/2010/main" val="1808182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922E862-2DB8-4FD1-A762-4CCF84009F8B}"/>
              </a:ext>
            </a:extLst>
          </p:cNvPr>
          <p:cNvPicPr>
            <a:picLocks noChangeAspect="1"/>
          </p:cNvPicPr>
          <p:nvPr/>
        </p:nvPicPr>
        <p:blipFill rotWithShape="1">
          <a:blip r:embed="rId2"/>
          <a:srcRect t="23774"/>
          <a:stretch/>
        </p:blipFill>
        <p:spPr>
          <a:xfrm>
            <a:off x="343948" y="1639154"/>
            <a:ext cx="8456103" cy="3579692"/>
          </a:xfrm>
          <a:prstGeom prst="rect">
            <a:avLst/>
          </a:prstGeom>
        </p:spPr>
      </p:pic>
      <p:pic>
        <p:nvPicPr>
          <p:cNvPr id="2" name="Imagen 1">
            <a:extLst>
              <a:ext uri="{FF2B5EF4-FFF2-40B4-BE49-F238E27FC236}">
                <a16:creationId xmlns:a16="http://schemas.microsoft.com/office/drawing/2014/main" id="{F3DB30A1-32A2-441D-9E6A-D1DF0454F633}"/>
              </a:ext>
            </a:extLst>
          </p:cNvPr>
          <p:cNvPicPr>
            <a:picLocks noChangeAspect="1"/>
          </p:cNvPicPr>
          <p:nvPr/>
        </p:nvPicPr>
        <p:blipFill>
          <a:blip r:embed="rId3"/>
          <a:stretch>
            <a:fillRect/>
          </a:stretch>
        </p:blipFill>
        <p:spPr>
          <a:xfrm>
            <a:off x="4440571" y="2910980"/>
            <a:ext cx="4533550" cy="3400163"/>
          </a:xfrm>
          <a:prstGeom prst="ellipse">
            <a:avLst/>
          </a:prstGeom>
          <a:ln>
            <a:noFill/>
          </a:ln>
          <a:effectLst>
            <a:softEdge rad="112500"/>
          </a:effectLst>
        </p:spPr>
      </p:pic>
      <p:sp>
        <p:nvSpPr>
          <p:cNvPr id="6" name="CuadroTexto 5">
            <a:extLst>
              <a:ext uri="{FF2B5EF4-FFF2-40B4-BE49-F238E27FC236}">
                <a16:creationId xmlns:a16="http://schemas.microsoft.com/office/drawing/2014/main" id="{F934F90E-ED6D-495C-BD40-F4BB1BA17DB2}"/>
              </a:ext>
            </a:extLst>
          </p:cNvPr>
          <p:cNvSpPr txBox="1"/>
          <p:nvPr/>
        </p:nvSpPr>
        <p:spPr>
          <a:xfrm>
            <a:off x="2243651" y="797938"/>
            <a:ext cx="6125732" cy="40011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OBSTÁCULOS PARA UN PLAN DE INCENTIVOS</a:t>
            </a:r>
            <a:endParaRPr lang="en-US" dirty="0"/>
          </a:p>
        </p:txBody>
      </p:sp>
      <p:pic>
        <p:nvPicPr>
          <p:cNvPr id="8" name="Imagen 7">
            <a:extLst>
              <a:ext uri="{FF2B5EF4-FFF2-40B4-BE49-F238E27FC236}">
                <a16:creationId xmlns:a16="http://schemas.microsoft.com/office/drawing/2014/main" id="{F3C18F14-F862-A37B-FB74-1800B41776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10" name="Imagen 9">
            <a:extLst>
              <a:ext uri="{FF2B5EF4-FFF2-40B4-BE49-F238E27FC236}">
                <a16:creationId xmlns:a16="http://schemas.microsoft.com/office/drawing/2014/main" id="{3483CA8F-7957-CB1A-2E65-FED06391F28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438608" y="1728065"/>
            <a:ext cx="1352276" cy="2365829"/>
          </a:xfrm>
          <a:prstGeom prst="rect">
            <a:avLst/>
          </a:prstGeom>
        </p:spPr>
      </p:pic>
      <p:pic>
        <p:nvPicPr>
          <p:cNvPr id="3" name="Imagen 2">
            <a:extLst>
              <a:ext uri="{FF2B5EF4-FFF2-40B4-BE49-F238E27FC236}">
                <a16:creationId xmlns:a16="http://schemas.microsoft.com/office/drawing/2014/main" id="{CF93706E-E1B7-E515-EE8C-3E40EC8B1FC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1080" t="31111" b="33121"/>
          <a:stretch/>
        </p:blipFill>
        <p:spPr>
          <a:xfrm rot="2244506" flipH="1">
            <a:off x="-1058767" y="-601709"/>
            <a:ext cx="3453627" cy="2751853"/>
          </a:xfrm>
          <a:prstGeom prst="rect">
            <a:avLst/>
          </a:prstGeom>
        </p:spPr>
      </p:pic>
      <p:pic>
        <p:nvPicPr>
          <p:cNvPr id="5" name="Imagen 4">
            <a:extLst>
              <a:ext uri="{FF2B5EF4-FFF2-40B4-BE49-F238E27FC236}">
                <a16:creationId xmlns:a16="http://schemas.microsoft.com/office/drawing/2014/main" id="{E7EF5FFC-C58E-1546-3B57-5EA99EBD96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322" r="44843"/>
          <a:stretch/>
        </p:blipFill>
        <p:spPr>
          <a:xfrm>
            <a:off x="6664250" y="5575329"/>
            <a:ext cx="3044843" cy="2309631"/>
          </a:xfrm>
          <a:prstGeom prst="rect">
            <a:avLst/>
          </a:prstGeom>
        </p:spPr>
      </p:pic>
      <p:pic>
        <p:nvPicPr>
          <p:cNvPr id="7" name="Imagen 6">
            <a:extLst>
              <a:ext uri="{FF2B5EF4-FFF2-40B4-BE49-F238E27FC236}">
                <a16:creationId xmlns:a16="http://schemas.microsoft.com/office/drawing/2014/main" id="{B395FA58-968D-4292-3852-CFD709CB50C6}"/>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645502" y="5997841"/>
            <a:ext cx="688874" cy="985662"/>
          </a:xfrm>
          <a:prstGeom prst="rect">
            <a:avLst/>
          </a:prstGeom>
        </p:spPr>
      </p:pic>
    </p:spTree>
    <p:extLst>
      <p:ext uri="{BB962C8B-B14F-4D97-AF65-F5344CB8AC3E}">
        <p14:creationId xmlns:p14="http://schemas.microsoft.com/office/powerpoint/2010/main" val="392465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A1A25F4-1D31-4502-BC98-68F679A653F2}"/>
              </a:ext>
            </a:extLst>
          </p:cNvPr>
          <p:cNvSpPr txBox="1"/>
          <p:nvPr/>
        </p:nvSpPr>
        <p:spPr>
          <a:xfrm>
            <a:off x="1357652" y="2300210"/>
            <a:ext cx="7380602" cy="3416320"/>
          </a:xfrm>
          <a:prstGeom prst="rect">
            <a:avLst/>
          </a:prstGeom>
          <a:noFill/>
        </p:spPr>
        <p:txBody>
          <a:bodyPr wrap="square" rtlCol="0">
            <a:spAutoFit/>
          </a:bodyPr>
          <a:lstStyle/>
          <a:p>
            <a:pPr algn="just"/>
            <a:r>
              <a:rPr lang="es-ES" b="1" i="0" dirty="0">
                <a:solidFill>
                  <a:srgbClr val="123258"/>
                </a:solidFill>
                <a:effectLst/>
                <a:latin typeface="Arial" panose="020B0604020202020204" pitchFamily="34" charset="0"/>
                <a:cs typeface="Arial" panose="020B0604020202020204" pitchFamily="34" charset="0"/>
              </a:rPr>
              <a:t>Pagos</a:t>
            </a:r>
            <a:endParaRPr lang="es-ES" b="0" i="0" dirty="0">
              <a:solidFill>
                <a:srgbClr val="123258"/>
              </a:solidFill>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es-ES" b="0" i="0" dirty="0">
                <a:solidFill>
                  <a:srgbClr val="123258"/>
                </a:solidFill>
                <a:effectLst/>
                <a:latin typeface="Arial" panose="020B0604020202020204" pitchFamily="34" charset="0"/>
                <a:cs typeface="Arial" panose="020B0604020202020204" pitchFamily="34" charset="0"/>
              </a:rPr>
              <a:t>Pago de una suma fija.</a:t>
            </a:r>
          </a:p>
          <a:p>
            <a:pPr algn="just">
              <a:buFont typeface="Arial" panose="020B0604020202020204" pitchFamily="34" charset="0"/>
              <a:buChar char="•"/>
            </a:pPr>
            <a:r>
              <a:rPr lang="es-ES" b="0" i="0" dirty="0">
                <a:solidFill>
                  <a:srgbClr val="123258"/>
                </a:solidFill>
                <a:effectLst/>
                <a:latin typeface="Arial" panose="020B0604020202020204" pitchFamily="34" charset="0"/>
                <a:cs typeface="Arial" panose="020B0604020202020204" pitchFamily="34" charset="0"/>
              </a:rPr>
              <a:t>Ascensos (con un incremento en el salario).</a:t>
            </a:r>
          </a:p>
          <a:p>
            <a:pPr algn="just">
              <a:buFont typeface="Arial" panose="020B0604020202020204" pitchFamily="34" charset="0"/>
              <a:buChar char="•"/>
            </a:pPr>
            <a:r>
              <a:rPr lang="es-ES" b="0" i="0" dirty="0">
                <a:solidFill>
                  <a:srgbClr val="123258"/>
                </a:solidFill>
                <a:effectLst/>
                <a:latin typeface="Arial" panose="020B0604020202020204" pitchFamily="34" charset="0"/>
                <a:cs typeface="Arial" panose="020B0604020202020204" pitchFamily="34" charset="0"/>
              </a:rPr>
              <a:t>Aumentos (con o sin ascenso).</a:t>
            </a:r>
          </a:p>
          <a:p>
            <a:pPr algn="just">
              <a:buFont typeface="Arial" panose="020B0604020202020204" pitchFamily="34" charset="0"/>
              <a:buChar char="•"/>
            </a:pPr>
            <a:r>
              <a:rPr lang="es-ES" b="0" i="0" dirty="0">
                <a:solidFill>
                  <a:srgbClr val="123258"/>
                </a:solidFill>
                <a:effectLst/>
                <a:latin typeface="Arial" panose="020B0604020202020204" pitchFamily="34" charset="0"/>
                <a:cs typeface="Arial" panose="020B0604020202020204" pitchFamily="34" charset="0"/>
              </a:rPr>
              <a:t>Gratificación por méritos</a:t>
            </a:r>
          </a:p>
          <a:p>
            <a:pPr algn="just">
              <a:buFont typeface="Arial" panose="020B0604020202020204" pitchFamily="34" charset="0"/>
              <a:buChar char="•"/>
            </a:pPr>
            <a:r>
              <a:rPr lang="es-ES" b="0" i="0" dirty="0">
                <a:solidFill>
                  <a:srgbClr val="123258"/>
                </a:solidFill>
                <a:effectLst/>
                <a:latin typeface="Arial" panose="020B0604020202020204" pitchFamily="34" charset="0"/>
                <a:cs typeface="Arial" panose="020B0604020202020204" pitchFamily="34" charset="0"/>
              </a:rPr>
              <a:t>Pago de bonificaciones (por desempeño, asistencia u otra acción).</a:t>
            </a:r>
          </a:p>
          <a:p>
            <a:pPr algn="just">
              <a:buFont typeface="Arial" panose="020B0604020202020204" pitchFamily="34" charset="0"/>
              <a:buChar char="•"/>
            </a:pPr>
            <a:r>
              <a:rPr lang="es-ES" b="0" i="0" dirty="0">
                <a:solidFill>
                  <a:srgbClr val="123258"/>
                </a:solidFill>
                <a:effectLst/>
                <a:latin typeface="Arial" panose="020B0604020202020204" pitchFamily="34" charset="0"/>
                <a:cs typeface="Arial" panose="020B0604020202020204" pitchFamily="34" charset="0"/>
              </a:rPr>
              <a:t>Pago de incentivos.</a:t>
            </a:r>
          </a:p>
          <a:p>
            <a:pPr algn="just">
              <a:buFont typeface="Arial" panose="020B0604020202020204" pitchFamily="34" charset="0"/>
              <a:buChar char="•"/>
            </a:pPr>
            <a:r>
              <a:rPr lang="es-ES" b="0" i="0" dirty="0">
                <a:solidFill>
                  <a:srgbClr val="123258"/>
                </a:solidFill>
                <a:effectLst/>
                <a:latin typeface="Arial" panose="020B0604020202020204" pitchFamily="34" charset="0"/>
                <a:cs typeface="Arial" panose="020B0604020202020204" pitchFamily="34" charset="0"/>
              </a:rPr>
              <a:t>Participación en las ganancias (incluyendo la opción de comprar acciones a precio diferencial).</a:t>
            </a:r>
          </a:p>
          <a:p>
            <a:pPr algn="just">
              <a:buFont typeface="Arial" panose="020B0604020202020204" pitchFamily="34" charset="0"/>
              <a:buChar char="•"/>
            </a:pPr>
            <a:r>
              <a:rPr lang="es-ES" b="0" i="0" dirty="0">
                <a:solidFill>
                  <a:srgbClr val="123258"/>
                </a:solidFill>
                <a:effectLst/>
                <a:latin typeface="Arial" panose="020B0604020202020204" pitchFamily="34" charset="0"/>
                <a:cs typeface="Arial" panose="020B0604020202020204" pitchFamily="34" charset="0"/>
              </a:rPr>
              <a:t>Pago indirecto (por ejemplo, cupones de regalos).</a:t>
            </a:r>
          </a:p>
          <a:p>
            <a:pPr algn="just">
              <a:buFont typeface="Arial" panose="020B0604020202020204" pitchFamily="34" charset="0"/>
              <a:buChar char="•"/>
            </a:pPr>
            <a:r>
              <a:rPr lang="es-ES" b="0" i="0" dirty="0">
                <a:solidFill>
                  <a:srgbClr val="123258"/>
                </a:solidFill>
                <a:effectLst/>
                <a:latin typeface="Arial" panose="020B0604020202020204" pitchFamily="34" charset="0"/>
                <a:cs typeface="Arial" panose="020B0604020202020204" pitchFamily="34" charset="0"/>
              </a:rPr>
              <a:t>Concursos (un sólo pago).</a:t>
            </a:r>
          </a:p>
          <a:p>
            <a:pPr algn="just">
              <a:buFont typeface="Arial" panose="020B0604020202020204" pitchFamily="34" charset="0"/>
              <a:buChar char="•"/>
            </a:pPr>
            <a:r>
              <a:rPr lang="es-ES" b="0" i="0" dirty="0">
                <a:solidFill>
                  <a:srgbClr val="123258"/>
                </a:solidFill>
                <a:effectLst/>
                <a:latin typeface="Arial" panose="020B0604020202020204" pitchFamily="34" charset="0"/>
                <a:cs typeface="Arial" panose="020B0604020202020204" pitchFamily="34" charset="0"/>
              </a:rPr>
              <a:t>Pagos determinados al azar (por ejemplo, sorteos, loterías)</a:t>
            </a:r>
          </a:p>
        </p:txBody>
      </p:sp>
      <p:sp>
        <p:nvSpPr>
          <p:cNvPr id="9" name="CuadroTexto 8">
            <a:extLst>
              <a:ext uri="{FF2B5EF4-FFF2-40B4-BE49-F238E27FC236}">
                <a16:creationId xmlns:a16="http://schemas.microsoft.com/office/drawing/2014/main" id="{E58C7B34-F0E2-4D0C-BB3D-9013489B79DE}"/>
              </a:ext>
            </a:extLst>
          </p:cNvPr>
          <p:cNvSpPr txBox="1"/>
          <p:nvPr/>
        </p:nvSpPr>
        <p:spPr>
          <a:xfrm>
            <a:off x="2249146" y="678403"/>
            <a:ext cx="6125732" cy="707886"/>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EJEMPLOS DE INCENTIVOS FUNDAMENTALMENTE MATERIALES</a:t>
            </a:r>
          </a:p>
        </p:txBody>
      </p:sp>
      <p:pic>
        <p:nvPicPr>
          <p:cNvPr id="8" name="Imagen 7">
            <a:extLst>
              <a:ext uri="{FF2B5EF4-FFF2-40B4-BE49-F238E27FC236}">
                <a16:creationId xmlns:a16="http://schemas.microsoft.com/office/drawing/2014/main" id="{EA5365A5-2691-99B7-3CE0-F5A0C08F9B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0" name="Elipse 9">
            <a:extLst>
              <a:ext uri="{FF2B5EF4-FFF2-40B4-BE49-F238E27FC236}">
                <a16:creationId xmlns:a16="http://schemas.microsoft.com/office/drawing/2014/main" id="{D00340BA-ADEC-E900-98E7-0C628B773B18}"/>
              </a:ext>
            </a:extLst>
          </p:cNvPr>
          <p:cNvSpPr/>
          <p:nvPr/>
        </p:nvSpPr>
        <p:spPr>
          <a:xfrm>
            <a:off x="7211676" y="529296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516C5D47-27BF-3E0C-6D43-584CB21301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7125167" y="4392415"/>
            <a:ext cx="1352276" cy="2365829"/>
          </a:xfrm>
          <a:prstGeom prst="rect">
            <a:avLst/>
          </a:prstGeom>
        </p:spPr>
      </p:pic>
      <p:pic>
        <p:nvPicPr>
          <p:cNvPr id="3" name="Imagen 2">
            <a:extLst>
              <a:ext uri="{FF2B5EF4-FFF2-40B4-BE49-F238E27FC236}">
                <a16:creationId xmlns:a16="http://schemas.microsoft.com/office/drawing/2014/main" id="{5EA2ECC7-426F-345B-4E0B-0EBA7258C5AE}"/>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93817" y="5420792"/>
            <a:ext cx="688874" cy="985662"/>
          </a:xfrm>
          <a:prstGeom prst="rect">
            <a:avLst/>
          </a:prstGeom>
        </p:spPr>
      </p:pic>
      <p:pic>
        <p:nvPicPr>
          <p:cNvPr id="4" name="Imagen 3">
            <a:extLst>
              <a:ext uri="{FF2B5EF4-FFF2-40B4-BE49-F238E27FC236}">
                <a16:creationId xmlns:a16="http://schemas.microsoft.com/office/drawing/2014/main" id="{B093BFF3-626B-E915-4B81-C9B5C5F3540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1543425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249146" y="678403"/>
            <a:ext cx="6125732" cy="40011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EJEMPLOS DE INCENTIVOS NO MATERIALES</a:t>
            </a:r>
          </a:p>
        </p:txBody>
      </p:sp>
      <p:sp>
        <p:nvSpPr>
          <p:cNvPr id="10" name="CuadroTexto 9">
            <a:extLst>
              <a:ext uri="{FF2B5EF4-FFF2-40B4-BE49-F238E27FC236}">
                <a16:creationId xmlns:a16="http://schemas.microsoft.com/office/drawing/2014/main" id="{D064A0F1-3F19-4818-86F4-1CF8FAF61582}"/>
              </a:ext>
            </a:extLst>
          </p:cNvPr>
          <p:cNvSpPr txBox="1"/>
          <p:nvPr/>
        </p:nvSpPr>
        <p:spPr>
          <a:xfrm>
            <a:off x="113256" y="1451843"/>
            <a:ext cx="7189365" cy="4278094"/>
          </a:xfrm>
          <a:prstGeom prst="rect">
            <a:avLst/>
          </a:prstGeom>
          <a:noFill/>
        </p:spPr>
        <p:txBody>
          <a:bodyPr wrap="square">
            <a:spAutoFit/>
          </a:bodyPr>
          <a:lstStyle/>
          <a:p>
            <a:pPr marL="285750" indent="-285750" algn="just">
              <a:buFont typeface="Arial" panose="020B0604020202020204" pitchFamily="34" charset="0"/>
              <a:buChar char="•"/>
            </a:pPr>
            <a:r>
              <a:rPr lang="es-ES" sz="1600" b="1" dirty="0">
                <a:solidFill>
                  <a:srgbClr val="123258"/>
                </a:solidFill>
                <a:latin typeface="Arial" panose="020B0604020202020204" pitchFamily="34" charset="0"/>
                <a:cs typeface="Arial" panose="020B0604020202020204" pitchFamily="34" charset="0"/>
              </a:rPr>
              <a:t>Salidas/retiros del personal</a:t>
            </a:r>
            <a:r>
              <a:rPr lang="es-ES" sz="1600" dirty="0">
                <a:solidFill>
                  <a:srgbClr val="123258"/>
                </a:solidFill>
                <a:latin typeface="Arial" panose="020B0604020202020204" pitchFamily="34" charset="0"/>
                <a:cs typeface="Arial" panose="020B0604020202020204" pitchFamily="34" charset="0"/>
              </a:rPr>
              <a:t>. Estos incentivos pueden ser una oportunidad excelente para que las personas puedan compartir el trabajo que hacen y reafirmar su compromiso con el trabajo y con cada una de ellas.</a:t>
            </a:r>
          </a:p>
          <a:p>
            <a:pPr algn="just"/>
            <a:endParaRPr lang="es-ES" sz="1600" dirty="0">
              <a:solidFill>
                <a:srgbClr val="123258"/>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dirty="0">
                <a:solidFill>
                  <a:srgbClr val="123258"/>
                </a:solidFill>
                <a:latin typeface="Arial" panose="020B0604020202020204" pitchFamily="34" charset="0"/>
                <a:cs typeface="Arial" panose="020B0604020202020204" pitchFamily="34" charset="0"/>
              </a:rPr>
              <a:t>Eventos sociales. </a:t>
            </a:r>
            <a:r>
              <a:rPr lang="es-ES" sz="1600" dirty="0">
                <a:solidFill>
                  <a:srgbClr val="123258"/>
                </a:solidFill>
                <a:latin typeface="Arial" panose="020B0604020202020204" pitchFamily="34" charset="0"/>
                <a:cs typeface="Arial" panose="020B0604020202020204" pitchFamily="34" charset="0"/>
              </a:rPr>
              <a:t>Desde festejos planeados hasta tomar unos tragos luego del trabajo, estas ocasiones pueden hacer que los compañeros se sientan más cómodos en el trabajo. Como resultado, puede aumentar la productividad (ya que los compañeros de trabajo se sienten más cómodos al trabajar juntos en proyectos y sugerir ideas) y además un ambiente de trabajo relajado puede convencer a los empleados a mantener sus empleos. Recuerde: las personas pueden trabajar en proyectos o ideas, pero trabajan con otras personas.</a:t>
            </a:r>
          </a:p>
          <a:p>
            <a:pPr algn="just"/>
            <a:endParaRPr lang="es-ES" sz="1600" dirty="0">
              <a:solidFill>
                <a:srgbClr val="123258"/>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sz="1600" b="1" dirty="0">
                <a:solidFill>
                  <a:srgbClr val="123258"/>
                </a:solidFill>
                <a:latin typeface="Arial" panose="020B0604020202020204" pitchFamily="34" charset="0"/>
                <a:cs typeface="Arial" panose="020B0604020202020204" pitchFamily="34" charset="0"/>
              </a:rPr>
              <a:t>Mayor autonomía</a:t>
            </a:r>
            <a:r>
              <a:rPr lang="es-ES" sz="1600" dirty="0">
                <a:solidFill>
                  <a:srgbClr val="123258"/>
                </a:solidFill>
                <a:latin typeface="Arial" panose="020B0604020202020204" pitchFamily="34" charset="0"/>
                <a:cs typeface="Arial" panose="020B0604020202020204" pitchFamily="34" charset="0"/>
              </a:rPr>
              <a:t>. Permitir que los empleados y voluntarios trabajen en forma autónoma y libres de una vigilancia constante muestra la confianza que hay en ellos y en sus habilidades para hacer un buen trabajo.</a:t>
            </a:r>
          </a:p>
        </p:txBody>
      </p:sp>
      <p:pic>
        <p:nvPicPr>
          <p:cNvPr id="8" name="Imagen 7">
            <a:extLst>
              <a:ext uri="{FF2B5EF4-FFF2-40B4-BE49-F238E27FC236}">
                <a16:creationId xmlns:a16="http://schemas.microsoft.com/office/drawing/2014/main" id="{8E93D9F6-87E7-9D76-B42E-C762BE9804B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2A8363DE-9804-7C53-1602-B202E1A22DB1}"/>
              </a:ext>
            </a:extLst>
          </p:cNvPr>
          <p:cNvSpPr/>
          <p:nvPr/>
        </p:nvSpPr>
        <p:spPr>
          <a:xfrm>
            <a:off x="6949544" y="507506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1F73A139-DDD7-2007-B2BA-8BC4AA4D8F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7125167" y="4392415"/>
            <a:ext cx="1352276" cy="2365829"/>
          </a:xfrm>
          <a:prstGeom prst="rect">
            <a:avLst/>
          </a:prstGeom>
        </p:spPr>
      </p:pic>
      <p:pic>
        <p:nvPicPr>
          <p:cNvPr id="2" name="Imagen 1">
            <a:extLst>
              <a:ext uri="{FF2B5EF4-FFF2-40B4-BE49-F238E27FC236}">
                <a16:creationId xmlns:a16="http://schemas.microsoft.com/office/drawing/2014/main" id="{93A5568F-190D-6DF8-73E8-61464315E0D7}"/>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93817" y="5420792"/>
            <a:ext cx="688874" cy="985662"/>
          </a:xfrm>
          <a:prstGeom prst="rect">
            <a:avLst/>
          </a:prstGeom>
        </p:spPr>
      </p:pic>
      <p:pic>
        <p:nvPicPr>
          <p:cNvPr id="3" name="Imagen 2">
            <a:extLst>
              <a:ext uri="{FF2B5EF4-FFF2-40B4-BE49-F238E27FC236}">
                <a16:creationId xmlns:a16="http://schemas.microsoft.com/office/drawing/2014/main" id="{DBC43791-3854-8035-848C-03355F94D92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2071703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E1979B5-A9C8-4DDF-80B6-B6D35E537B35}"/>
              </a:ext>
            </a:extLst>
          </p:cNvPr>
          <p:cNvPicPr>
            <a:picLocks noChangeAspect="1"/>
          </p:cNvPicPr>
          <p:nvPr/>
        </p:nvPicPr>
        <p:blipFill>
          <a:blip r:embed="rId2"/>
          <a:stretch>
            <a:fillRect/>
          </a:stretch>
        </p:blipFill>
        <p:spPr>
          <a:xfrm>
            <a:off x="0" y="1114178"/>
            <a:ext cx="9144000" cy="1672379"/>
          </a:xfrm>
          <a:prstGeom prst="rect">
            <a:avLst/>
          </a:prstGeom>
        </p:spPr>
      </p:pic>
      <p:pic>
        <p:nvPicPr>
          <p:cNvPr id="6" name="Imagen 5">
            <a:extLst>
              <a:ext uri="{FF2B5EF4-FFF2-40B4-BE49-F238E27FC236}">
                <a16:creationId xmlns:a16="http://schemas.microsoft.com/office/drawing/2014/main" id="{18455C25-4E43-4335-89D0-C0E0D64677A1}"/>
              </a:ext>
            </a:extLst>
          </p:cNvPr>
          <p:cNvPicPr>
            <a:picLocks noChangeAspect="1"/>
          </p:cNvPicPr>
          <p:nvPr/>
        </p:nvPicPr>
        <p:blipFill>
          <a:blip r:embed="rId3"/>
          <a:stretch>
            <a:fillRect/>
          </a:stretch>
        </p:blipFill>
        <p:spPr>
          <a:xfrm>
            <a:off x="2850062" y="3048125"/>
            <a:ext cx="3810000" cy="3810000"/>
          </a:xfrm>
          <a:prstGeom prst="rect">
            <a:avLst/>
          </a:prstGeom>
        </p:spPr>
      </p:pic>
      <p:pic>
        <p:nvPicPr>
          <p:cNvPr id="10" name="Imagen 9">
            <a:extLst>
              <a:ext uri="{FF2B5EF4-FFF2-40B4-BE49-F238E27FC236}">
                <a16:creationId xmlns:a16="http://schemas.microsoft.com/office/drawing/2014/main" id="{C8BD098C-3423-5913-E69A-A03C2CE415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B2BEF78-FB34-75BC-C0D2-88E36672D631}"/>
              </a:ext>
            </a:extLst>
          </p:cNvPr>
          <p:cNvSpPr/>
          <p:nvPr/>
        </p:nvSpPr>
        <p:spPr>
          <a:xfrm>
            <a:off x="6882602" y="4689611"/>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5F4AA4FA-C48D-09EC-8A59-E908DEF05C5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842872" y="3968336"/>
            <a:ext cx="1352276" cy="2365829"/>
          </a:xfrm>
          <a:prstGeom prst="rect">
            <a:avLst/>
          </a:prstGeom>
        </p:spPr>
      </p:pic>
      <p:pic>
        <p:nvPicPr>
          <p:cNvPr id="2" name="Imagen 1">
            <a:extLst>
              <a:ext uri="{FF2B5EF4-FFF2-40B4-BE49-F238E27FC236}">
                <a16:creationId xmlns:a16="http://schemas.microsoft.com/office/drawing/2014/main" id="{986D2EDE-C586-6B9C-9383-3497D290BB7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pic>
        <p:nvPicPr>
          <p:cNvPr id="4" name="Imagen 3">
            <a:extLst>
              <a:ext uri="{FF2B5EF4-FFF2-40B4-BE49-F238E27FC236}">
                <a16:creationId xmlns:a16="http://schemas.microsoft.com/office/drawing/2014/main" id="{4C9A893B-A045-AC3B-3B40-1A94AAA49E71}"/>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95148" y="4889306"/>
            <a:ext cx="688874" cy="985662"/>
          </a:xfrm>
          <a:prstGeom prst="rect">
            <a:avLst/>
          </a:prstGeom>
        </p:spPr>
      </p:pic>
    </p:spTree>
    <p:extLst>
      <p:ext uri="{BB962C8B-B14F-4D97-AF65-F5344CB8AC3E}">
        <p14:creationId xmlns:p14="http://schemas.microsoft.com/office/powerpoint/2010/main" val="154971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2E81EF1-BC59-4203-A5CC-A734DA92E8B2}"/>
              </a:ext>
            </a:extLst>
          </p:cNvPr>
          <p:cNvPicPr>
            <a:picLocks noChangeAspect="1"/>
          </p:cNvPicPr>
          <p:nvPr/>
        </p:nvPicPr>
        <p:blipFill rotWithShape="1">
          <a:blip r:embed="rId2"/>
          <a:srcRect l="13799" t="36567" r="19048"/>
          <a:stretch/>
        </p:blipFill>
        <p:spPr>
          <a:xfrm>
            <a:off x="2785878" y="1336223"/>
            <a:ext cx="5796793" cy="3049720"/>
          </a:xfrm>
          <a:prstGeom prst="rect">
            <a:avLst/>
          </a:prstGeom>
        </p:spPr>
      </p:pic>
      <p:sp>
        <p:nvSpPr>
          <p:cNvPr id="7" name="CuadroTexto 6">
            <a:extLst>
              <a:ext uri="{FF2B5EF4-FFF2-40B4-BE49-F238E27FC236}">
                <a16:creationId xmlns:a16="http://schemas.microsoft.com/office/drawing/2014/main" id="{685625B4-ABDE-479A-8F12-1E6D0E80B525}"/>
              </a:ext>
            </a:extLst>
          </p:cNvPr>
          <p:cNvSpPr txBox="1"/>
          <p:nvPr/>
        </p:nvSpPr>
        <p:spPr>
          <a:xfrm>
            <a:off x="2243651" y="797938"/>
            <a:ext cx="6125732" cy="40011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REMUNERACIÓN FIJA</a:t>
            </a:r>
            <a:endParaRPr lang="en-US" dirty="0"/>
          </a:p>
        </p:txBody>
      </p:sp>
      <p:pic>
        <p:nvPicPr>
          <p:cNvPr id="8" name="Imagen 7">
            <a:extLst>
              <a:ext uri="{FF2B5EF4-FFF2-40B4-BE49-F238E27FC236}">
                <a16:creationId xmlns:a16="http://schemas.microsoft.com/office/drawing/2014/main" id="{A7D9C9E5-6772-4CF3-AEB6-4CE7CDEADEB5}"/>
              </a:ext>
            </a:extLst>
          </p:cNvPr>
          <p:cNvPicPr>
            <a:picLocks noChangeAspect="1"/>
          </p:cNvPicPr>
          <p:nvPr/>
        </p:nvPicPr>
        <p:blipFill>
          <a:blip r:embed="rId3"/>
          <a:stretch>
            <a:fillRect/>
          </a:stretch>
        </p:blipFill>
        <p:spPr>
          <a:xfrm>
            <a:off x="203852" y="3983897"/>
            <a:ext cx="4828493" cy="2874103"/>
          </a:xfrm>
          <a:prstGeom prst="ellipse">
            <a:avLst/>
          </a:prstGeom>
          <a:ln>
            <a:noFill/>
          </a:ln>
          <a:effectLst>
            <a:softEdge rad="112500"/>
          </a:effectLst>
        </p:spPr>
      </p:pic>
      <p:pic>
        <p:nvPicPr>
          <p:cNvPr id="10" name="Imagen 9">
            <a:extLst>
              <a:ext uri="{FF2B5EF4-FFF2-40B4-BE49-F238E27FC236}">
                <a16:creationId xmlns:a16="http://schemas.microsoft.com/office/drawing/2014/main" id="{81CFFBD9-BDA0-542B-0933-9C91F93C99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1ED504BD-21FE-BDA5-18CF-240BFBB75851}"/>
              </a:ext>
            </a:extLst>
          </p:cNvPr>
          <p:cNvSpPr/>
          <p:nvPr/>
        </p:nvSpPr>
        <p:spPr>
          <a:xfrm>
            <a:off x="7021829" y="4997445"/>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71882BF-A701-6DDF-E777-13084762B9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7028540" y="4338862"/>
            <a:ext cx="1352276" cy="2365829"/>
          </a:xfrm>
          <a:prstGeom prst="rect">
            <a:avLst/>
          </a:prstGeom>
        </p:spPr>
      </p:pic>
      <p:pic>
        <p:nvPicPr>
          <p:cNvPr id="2" name="Imagen 1">
            <a:extLst>
              <a:ext uri="{FF2B5EF4-FFF2-40B4-BE49-F238E27FC236}">
                <a16:creationId xmlns:a16="http://schemas.microsoft.com/office/drawing/2014/main" id="{7A807B53-8BFA-2FA5-0171-8154C08AD4A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pic>
        <p:nvPicPr>
          <p:cNvPr id="3" name="Imagen 2">
            <a:extLst>
              <a:ext uri="{FF2B5EF4-FFF2-40B4-BE49-F238E27FC236}">
                <a16:creationId xmlns:a16="http://schemas.microsoft.com/office/drawing/2014/main" id="{184B0BD5-5802-075A-B9D4-826ACEAD5013}"/>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251274" y="5297679"/>
            <a:ext cx="688874" cy="985662"/>
          </a:xfrm>
          <a:prstGeom prst="rect">
            <a:avLst/>
          </a:prstGeom>
        </p:spPr>
      </p:pic>
    </p:spTree>
    <p:extLst>
      <p:ext uri="{BB962C8B-B14F-4D97-AF65-F5344CB8AC3E}">
        <p14:creationId xmlns:p14="http://schemas.microsoft.com/office/powerpoint/2010/main" val="2194611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1F061BA-7542-464C-8EE4-F71CA749FD3B}"/>
              </a:ext>
            </a:extLst>
          </p:cNvPr>
          <p:cNvSpPr txBox="1"/>
          <p:nvPr/>
        </p:nvSpPr>
        <p:spPr>
          <a:xfrm>
            <a:off x="2243651" y="797938"/>
            <a:ext cx="6125732" cy="40011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REMUNERACIÓN VARIABLE</a:t>
            </a:r>
            <a:endParaRPr lang="en-US" dirty="0"/>
          </a:p>
        </p:txBody>
      </p:sp>
      <p:pic>
        <p:nvPicPr>
          <p:cNvPr id="8" name="Imagen 7">
            <a:extLst>
              <a:ext uri="{FF2B5EF4-FFF2-40B4-BE49-F238E27FC236}">
                <a16:creationId xmlns:a16="http://schemas.microsoft.com/office/drawing/2014/main" id="{B250186F-D0D4-4A80-8B5F-404CC8A82D95}"/>
              </a:ext>
            </a:extLst>
          </p:cNvPr>
          <p:cNvPicPr>
            <a:picLocks noChangeAspect="1"/>
          </p:cNvPicPr>
          <p:nvPr/>
        </p:nvPicPr>
        <p:blipFill>
          <a:blip r:embed="rId2"/>
          <a:stretch>
            <a:fillRect/>
          </a:stretch>
        </p:blipFill>
        <p:spPr>
          <a:xfrm>
            <a:off x="2982766" y="4612446"/>
            <a:ext cx="4198210" cy="2245554"/>
          </a:xfrm>
          <a:prstGeom prst="ellipse">
            <a:avLst/>
          </a:prstGeom>
          <a:ln>
            <a:noFill/>
          </a:ln>
          <a:effectLst>
            <a:softEdge rad="112500"/>
          </a:effectLst>
        </p:spPr>
      </p:pic>
      <p:pic>
        <p:nvPicPr>
          <p:cNvPr id="10" name="Imagen 9">
            <a:extLst>
              <a:ext uri="{FF2B5EF4-FFF2-40B4-BE49-F238E27FC236}">
                <a16:creationId xmlns:a16="http://schemas.microsoft.com/office/drawing/2014/main" id="{64CF8C3A-CB71-42A0-80A5-D134D5D6F8D9}"/>
              </a:ext>
            </a:extLst>
          </p:cNvPr>
          <p:cNvPicPr>
            <a:picLocks noChangeAspect="1"/>
          </p:cNvPicPr>
          <p:nvPr/>
        </p:nvPicPr>
        <p:blipFill rotWithShape="1">
          <a:blip r:embed="rId3"/>
          <a:srcRect l="1624" t="851"/>
          <a:stretch/>
        </p:blipFill>
        <p:spPr>
          <a:xfrm>
            <a:off x="2332139" y="1451294"/>
            <a:ext cx="5359812" cy="2927641"/>
          </a:xfrm>
          <a:prstGeom prst="rect">
            <a:avLst/>
          </a:prstGeom>
        </p:spPr>
      </p:pic>
      <p:pic>
        <p:nvPicPr>
          <p:cNvPr id="9" name="Imagen 8">
            <a:extLst>
              <a:ext uri="{FF2B5EF4-FFF2-40B4-BE49-F238E27FC236}">
                <a16:creationId xmlns:a16="http://schemas.microsoft.com/office/drawing/2014/main" id="{A5F03CEA-C212-9644-DA1B-6CC0DECF31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2" name="Elipse 11">
            <a:extLst>
              <a:ext uri="{FF2B5EF4-FFF2-40B4-BE49-F238E27FC236}">
                <a16:creationId xmlns:a16="http://schemas.microsoft.com/office/drawing/2014/main" id="{9C75167C-6424-25CC-631D-D52D4C6988B1}"/>
              </a:ext>
            </a:extLst>
          </p:cNvPr>
          <p:cNvSpPr/>
          <p:nvPr/>
        </p:nvSpPr>
        <p:spPr>
          <a:xfrm>
            <a:off x="6712399" y="4505045"/>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39EF09EF-3BAF-2174-AC1E-FC615D4832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504838" y="3748788"/>
            <a:ext cx="1352276" cy="2365829"/>
          </a:xfrm>
          <a:prstGeom prst="rect">
            <a:avLst/>
          </a:prstGeom>
        </p:spPr>
      </p:pic>
      <p:pic>
        <p:nvPicPr>
          <p:cNvPr id="2" name="Imagen 1">
            <a:extLst>
              <a:ext uri="{FF2B5EF4-FFF2-40B4-BE49-F238E27FC236}">
                <a16:creationId xmlns:a16="http://schemas.microsoft.com/office/drawing/2014/main" id="{C0A316A0-1118-A645-D0AD-22FF7FFA72B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pic>
        <p:nvPicPr>
          <p:cNvPr id="3" name="Imagen 2">
            <a:extLst>
              <a:ext uri="{FF2B5EF4-FFF2-40B4-BE49-F238E27FC236}">
                <a16:creationId xmlns:a16="http://schemas.microsoft.com/office/drawing/2014/main" id="{D833AD14-56F8-2CF3-AD87-243C30966A84}"/>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064675" y="4612446"/>
            <a:ext cx="688874" cy="985662"/>
          </a:xfrm>
          <a:prstGeom prst="rect">
            <a:avLst/>
          </a:prstGeom>
        </p:spPr>
      </p:pic>
    </p:spTree>
    <p:extLst>
      <p:ext uri="{BB962C8B-B14F-4D97-AF65-F5344CB8AC3E}">
        <p14:creationId xmlns:p14="http://schemas.microsoft.com/office/powerpoint/2010/main" val="319222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cstate="print">
            <a:extLst>
              <a:ext uri="{28A0092B-C50C-407E-A947-70E740481C1C}">
                <a14:useLocalDpi xmlns:a14="http://schemas.microsoft.com/office/drawing/2010/main" val="0"/>
              </a:ext>
            </a:extLst>
          </a:blip>
          <a:srcRect l="33547" r="-1919"/>
          <a:stretch/>
        </p:blipFill>
        <p:spPr>
          <a:xfrm>
            <a:off x="0" y="-25401"/>
            <a:ext cx="6438900" cy="6883401"/>
          </a:xfrm>
          <a:prstGeom prst="rect">
            <a:avLst/>
          </a:prstGeom>
        </p:spPr>
      </p:pic>
      <p:sp>
        <p:nvSpPr>
          <p:cNvPr id="28" name="Rectángulo 27"/>
          <p:cNvSpPr/>
          <p:nvPr/>
        </p:nvSpPr>
        <p:spPr>
          <a:xfrm>
            <a:off x="-8792" y="0"/>
            <a:ext cx="7412891" cy="6858000"/>
          </a:xfrm>
          <a:prstGeom prst="rect">
            <a:avLst/>
          </a:prstGeom>
          <a:solidFill>
            <a:srgbClr val="4A318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raso 2"/>
          <p:cNvSpPr/>
          <p:nvPr/>
        </p:nvSpPr>
        <p:spPr>
          <a:xfrm rot="10800000">
            <a:off x="2301876" y="0"/>
            <a:ext cx="6858000" cy="6858000"/>
          </a:xfrm>
          <a:prstGeom prst="flowChartDelay">
            <a:avLst/>
          </a:prstGeom>
          <a:solidFill>
            <a:srgbClr val="183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113569" y="1851268"/>
            <a:ext cx="3313967" cy="3130062"/>
          </a:xfrm>
          <a:prstGeom prst="ellipse">
            <a:avLst/>
          </a:prstGeom>
          <a:solidFill>
            <a:srgbClr val="76CBF3">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5" cstate="print">
            <a:extLst>
              <a:ext uri="{28A0092B-C50C-407E-A947-70E740481C1C}">
                <a14:useLocalDpi xmlns:a14="http://schemas.microsoft.com/office/drawing/2010/main" val="0"/>
              </a:ext>
            </a:extLst>
          </a:blip>
          <a:srcRect l="73400" b="69101"/>
          <a:stretch/>
        </p:blipFill>
        <p:spPr>
          <a:xfrm>
            <a:off x="3303659" y="3367443"/>
            <a:ext cx="1468391" cy="2119086"/>
          </a:xfrm>
          <a:prstGeom prst="rect">
            <a:avLst/>
          </a:prstGeom>
        </p:spPr>
      </p:pic>
      <p:sp>
        <p:nvSpPr>
          <p:cNvPr id="11" name="CuadroTexto 10">
            <a:extLst>
              <a:ext uri="{FF2B5EF4-FFF2-40B4-BE49-F238E27FC236}">
                <a16:creationId xmlns:a16="http://schemas.microsoft.com/office/drawing/2014/main" id="{6F7D185E-E3D6-E9D3-E46A-95A6A9FE8924}"/>
              </a:ext>
            </a:extLst>
          </p:cNvPr>
          <p:cNvSpPr txBox="1"/>
          <p:nvPr/>
        </p:nvSpPr>
        <p:spPr>
          <a:xfrm>
            <a:off x="851685" y="2897736"/>
            <a:ext cx="3539215" cy="954107"/>
          </a:xfrm>
          <a:prstGeom prst="rect">
            <a:avLst/>
          </a:prstGeom>
          <a:noFill/>
        </p:spPr>
        <p:txBody>
          <a:bodyPr wrap="square" rtlCol="0">
            <a:spAutoFit/>
          </a:bodyPr>
          <a:lstStyle/>
          <a:p>
            <a:pPr algn="ctr"/>
            <a:r>
              <a:rPr lang="es-MX"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PLANES DE COMPESACIÓN</a:t>
            </a:r>
            <a:endPar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164C7812-707E-6E20-9C57-ABD3DAA82DC4}"/>
              </a:ext>
            </a:extLst>
          </p:cNvPr>
          <p:cNvSpPr txBox="1"/>
          <p:nvPr/>
        </p:nvSpPr>
        <p:spPr>
          <a:xfrm>
            <a:off x="4985054" y="2303674"/>
            <a:ext cx="3922643" cy="2677656"/>
          </a:xfrm>
          <a:prstGeom prst="rect">
            <a:avLst/>
          </a:prstGeom>
          <a:noFill/>
        </p:spPr>
        <p:txBody>
          <a:bodyPr wrap="square" rtlCol="0">
            <a:spAutoFit/>
          </a:bodyPr>
          <a:lstStyle/>
          <a:p>
            <a:pPr marL="457200" indent="-457200">
              <a:buFont typeface="Arial" panose="020B0604020202020204" pitchFamily="34" charset="0"/>
              <a:buChar char="•"/>
            </a:pPr>
            <a:r>
              <a:rPr lang="es-E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Remuneración</a:t>
            </a:r>
          </a:p>
          <a:p>
            <a:pPr marL="457200" indent="-457200">
              <a:buFont typeface="Arial" panose="020B0604020202020204" pitchFamily="34" charset="0"/>
              <a:buChar char="•"/>
            </a:pPr>
            <a:r>
              <a:rPr lang="es-E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Salario </a:t>
            </a:r>
          </a:p>
          <a:p>
            <a:pPr marL="457200" indent="-457200">
              <a:buFont typeface="Arial" panose="020B0604020202020204" pitchFamily="34" charset="0"/>
              <a:buChar char="•"/>
            </a:pPr>
            <a:r>
              <a:rPr lang="es-E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Criterios </a:t>
            </a:r>
          </a:p>
          <a:p>
            <a:pPr marL="457200" indent="-457200">
              <a:buFont typeface="Arial" panose="020B0604020202020204" pitchFamily="34" charset="0"/>
              <a:buChar char="•"/>
            </a:pPr>
            <a:r>
              <a:rPr lang="es-E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Política salarial</a:t>
            </a:r>
          </a:p>
          <a:p>
            <a:pPr marL="457200" indent="-457200">
              <a:buFont typeface="Arial" panose="020B0604020202020204" pitchFamily="34" charset="0"/>
              <a:buChar char="•"/>
            </a:pPr>
            <a:r>
              <a:rPr lang="es-E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Planes de prestaciones</a:t>
            </a:r>
            <a:endParaRPr lang="en-US" sz="28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9961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5C793DC-6755-4AD8-B823-F0C38BCD47E4}"/>
              </a:ext>
            </a:extLst>
          </p:cNvPr>
          <p:cNvPicPr>
            <a:picLocks noChangeAspect="1"/>
          </p:cNvPicPr>
          <p:nvPr/>
        </p:nvPicPr>
        <p:blipFill rotWithShape="1">
          <a:blip r:embed="rId2"/>
          <a:srcRect t="23950" b="7839"/>
          <a:stretch/>
        </p:blipFill>
        <p:spPr>
          <a:xfrm>
            <a:off x="383767" y="2255662"/>
            <a:ext cx="8651176" cy="3130062"/>
          </a:xfrm>
          <a:prstGeom prst="rect">
            <a:avLst/>
          </a:prstGeom>
        </p:spPr>
      </p:pic>
      <p:sp>
        <p:nvSpPr>
          <p:cNvPr id="7" name="CuadroTexto 6">
            <a:extLst>
              <a:ext uri="{FF2B5EF4-FFF2-40B4-BE49-F238E27FC236}">
                <a16:creationId xmlns:a16="http://schemas.microsoft.com/office/drawing/2014/main" id="{C57A5587-8D41-4980-B921-61F50B28928F}"/>
              </a:ext>
            </a:extLst>
          </p:cNvPr>
          <p:cNvSpPr txBox="1"/>
          <p:nvPr/>
        </p:nvSpPr>
        <p:spPr>
          <a:xfrm>
            <a:off x="2243651" y="797938"/>
            <a:ext cx="6125732" cy="52322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PLAN DE BONIFICACION ANUAL</a:t>
            </a:r>
            <a:endParaRPr lang="en-US" dirty="0"/>
          </a:p>
        </p:txBody>
      </p:sp>
      <p:pic>
        <p:nvPicPr>
          <p:cNvPr id="10" name="Imagen 9">
            <a:extLst>
              <a:ext uri="{FF2B5EF4-FFF2-40B4-BE49-F238E27FC236}">
                <a16:creationId xmlns:a16="http://schemas.microsoft.com/office/drawing/2014/main" id="{4CCD5F34-63EC-795C-A5BE-B7970CAF1F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FAC54E78-0A00-AD1A-C6D0-2181792C7B18}"/>
              </a:ext>
            </a:extLst>
          </p:cNvPr>
          <p:cNvSpPr/>
          <p:nvPr/>
        </p:nvSpPr>
        <p:spPr>
          <a:xfrm>
            <a:off x="6805635" y="4911177"/>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454F29E8-07CF-C783-A64E-0F469CC4454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805635" y="4347652"/>
            <a:ext cx="1352276" cy="2365829"/>
          </a:xfrm>
          <a:prstGeom prst="rect">
            <a:avLst/>
          </a:prstGeom>
        </p:spPr>
      </p:pic>
      <p:pic>
        <p:nvPicPr>
          <p:cNvPr id="2" name="Imagen 1">
            <a:extLst>
              <a:ext uri="{FF2B5EF4-FFF2-40B4-BE49-F238E27FC236}">
                <a16:creationId xmlns:a16="http://schemas.microsoft.com/office/drawing/2014/main" id="{E359E523-2B57-996B-6EDD-59707394BDCC}"/>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060725" y="5234988"/>
            <a:ext cx="688874" cy="985662"/>
          </a:xfrm>
          <a:prstGeom prst="rect">
            <a:avLst/>
          </a:prstGeom>
        </p:spPr>
      </p:pic>
      <p:pic>
        <p:nvPicPr>
          <p:cNvPr id="3" name="Imagen 2">
            <a:extLst>
              <a:ext uri="{FF2B5EF4-FFF2-40B4-BE49-F238E27FC236}">
                <a16:creationId xmlns:a16="http://schemas.microsoft.com/office/drawing/2014/main" id="{FA3745F4-B5F8-26C3-B668-65F04156748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3820294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B249AC9-1A18-4645-A471-7235729339DF}"/>
              </a:ext>
            </a:extLst>
          </p:cNvPr>
          <p:cNvPicPr>
            <a:picLocks noChangeAspect="1"/>
          </p:cNvPicPr>
          <p:nvPr/>
        </p:nvPicPr>
        <p:blipFill rotWithShape="1">
          <a:blip r:embed="rId2"/>
          <a:srcRect t="27090"/>
          <a:stretch/>
        </p:blipFill>
        <p:spPr>
          <a:xfrm>
            <a:off x="503596" y="2636844"/>
            <a:ext cx="8519654" cy="2908024"/>
          </a:xfrm>
          <a:prstGeom prst="rect">
            <a:avLst/>
          </a:prstGeom>
        </p:spPr>
      </p:pic>
      <p:sp>
        <p:nvSpPr>
          <p:cNvPr id="6" name="CuadroTexto 5">
            <a:extLst>
              <a:ext uri="{FF2B5EF4-FFF2-40B4-BE49-F238E27FC236}">
                <a16:creationId xmlns:a16="http://schemas.microsoft.com/office/drawing/2014/main" id="{53DC4BBD-E0FA-44D3-AA0A-353093D0596F}"/>
              </a:ext>
            </a:extLst>
          </p:cNvPr>
          <p:cNvSpPr txBox="1"/>
          <p:nvPr/>
        </p:nvSpPr>
        <p:spPr>
          <a:xfrm>
            <a:off x="2243651" y="797938"/>
            <a:ext cx="6125732" cy="707886"/>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DISTRIBUCIÓN DE ACCIONES ENTRE LOS EMPLEADOS</a:t>
            </a:r>
            <a:endParaRPr lang="en-US" dirty="0"/>
          </a:p>
        </p:txBody>
      </p:sp>
      <p:pic>
        <p:nvPicPr>
          <p:cNvPr id="9" name="Imagen 8">
            <a:extLst>
              <a:ext uri="{FF2B5EF4-FFF2-40B4-BE49-F238E27FC236}">
                <a16:creationId xmlns:a16="http://schemas.microsoft.com/office/drawing/2014/main" id="{BBAAD78C-3486-B55C-E4F7-4C026071D7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0" name="Elipse 9">
            <a:extLst>
              <a:ext uri="{FF2B5EF4-FFF2-40B4-BE49-F238E27FC236}">
                <a16:creationId xmlns:a16="http://schemas.microsoft.com/office/drawing/2014/main" id="{EEE59718-29A4-777D-21D3-7E80BDDA6BD1}"/>
              </a:ext>
            </a:extLst>
          </p:cNvPr>
          <p:cNvSpPr/>
          <p:nvPr/>
        </p:nvSpPr>
        <p:spPr>
          <a:xfrm>
            <a:off x="7178498" y="4935836"/>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8D65E8BA-FCA4-E683-6203-DD89666C4D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7164637" y="4392415"/>
            <a:ext cx="1352276" cy="2365829"/>
          </a:xfrm>
          <a:prstGeom prst="rect">
            <a:avLst/>
          </a:prstGeom>
        </p:spPr>
      </p:pic>
      <p:pic>
        <p:nvPicPr>
          <p:cNvPr id="2" name="Imagen 1">
            <a:extLst>
              <a:ext uri="{FF2B5EF4-FFF2-40B4-BE49-F238E27FC236}">
                <a16:creationId xmlns:a16="http://schemas.microsoft.com/office/drawing/2014/main" id="{C3178949-4339-5AA0-0F54-03EC8D63F8A1}"/>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425645" y="5448052"/>
            <a:ext cx="688874" cy="985662"/>
          </a:xfrm>
          <a:prstGeom prst="rect">
            <a:avLst/>
          </a:prstGeom>
        </p:spPr>
      </p:pic>
      <p:pic>
        <p:nvPicPr>
          <p:cNvPr id="4" name="Imagen 3">
            <a:extLst>
              <a:ext uri="{FF2B5EF4-FFF2-40B4-BE49-F238E27FC236}">
                <a16:creationId xmlns:a16="http://schemas.microsoft.com/office/drawing/2014/main" id="{AFDFF91F-A499-2D5B-1F9A-0525C623E0B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993681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2AFA40F-CAB8-47BA-AA03-3AEBBF628B73}"/>
              </a:ext>
            </a:extLst>
          </p:cNvPr>
          <p:cNvPicPr>
            <a:picLocks noChangeAspect="1"/>
          </p:cNvPicPr>
          <p:nvPr/>
        </p:nvPicPr>
        <p:blipFill rotWithShape="1">
          <a:blip r:embed="rId2"/>
          <a:srcRect t="31244"/>
          <a:stretch/>
        </p:blipFill>
        <p:spPr>
          <a:xfrm>
            <a:off x="623636" y="2857250"/>
            <a:ext cx="8162488" cy="2718794"/>
          </a:xfrm>
          <a:prstGeom prst="rect">
            <a:avLst/>
          </a:prstGeom>
        </p:spPr>
      </p:pic>
      <p:sp>
        <p:nvSpPr>
          <p:cNvPr id="6" name="CuadroTexto 5">
            <a:extLst>
              <a:ext uri="{FF2B5EF4-FFF2-40B4-BE49-F238E27FC236}">
                <a16:creationId xmlns:a16="http://schemas.microsoft.com/office/drawing/2014/main" id="{75A7BB20-A27B-4271-BA44-436C95AD7386}"/>
              </a:ext>
            </a:extLst>
          </p:cNvPr>
          <p:cNvSpPr txBox="1"/>
          <p:nvPr/>
        </p:nvSpPr>
        <p:spPr>
          <a:xfrm>
            <a:off x="2244632" y="459762"/>
            <a:ext cx="6125732" cy="830997"/>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PARTICIPACÍON EN LOS RESULTADOS ALCANZADOS</a:t>
            </a:r>
            <a:endParaRPr lang="en-US" dirty="0"/>
          </a:p>
        </p:txBody>
      </p:sp>
      <p:pic>
        <p:nvPicPr>
          <p:cNvPr id="9" name="Imagen 8">
            <a:extLst>
              <a:ext uri="{FF2B5EF4-FFF2-40B4-BE49-F238E27FC236}">
                <a16:creationId xmlns:a16="http://schemas.microsoft.com/office/drawing/2014/main" id="{408CDAA6-E599-CC9D-E8F0-785C498424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0" name="Elipse 9">
            <a:extLst>
              <a:ext uri="{FF2B5EF4-FFF2-40B4-BE49-F238E27FC236}">
                <a16:creationId xmlns:a16="http://schemas.microsoft.com/office/drawing/2014/main" id="{3721909D-644A-533E-70E5-F19A3A1637A6}"/>
              </a:ext>
            </a:extLst>
          </p:cNvPr>
          <p:cNvSpPr/>
          <p:nvPr/>
        </p:nvSpPr>
        <p:spPr>
          <a:xfrm>
            <a:off x="7021829" y="5106485"/>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AF8A1079-CCEC-E0A0-31F5-D78E4BCEF2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7021829" y="4393129"/>
            <a:ext cx="1352276" cy="2365829"/>
          </a:xfrm>
          <a:prstGeom prst="rect">
            <a:avLst/>
          </a:prstGeom>
        </p:spPr>
      </p:pic>
      <p:pic>
        <p:nvPicPr>
          <p:cNvPr id="2" name="Imagen 1">
            <a:extLst>
              <a:ext uri="{FF2B5EF4-FFF2-40B4-BE49-F238E27FC236}">
                <a16:creationId xmlns:a16="http://schemas.microsoft.com/office/drawing/2014/main" id="{CC2923B8-B95C-5F70-6EDF-48A99F98430D}"/>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482054" y="5286849"/>
            <a:ext cx="688874" cy="985662"/>
          </a:xfrm>
          <a:prstGeom prst="rect">
            <a:avLst/>
          </a:prstGeom>
        </p:spPr>
      </p:pic>
      <p:pic>
        <p:nvPicPr>
          <p:cNvPr id="3" name="Imagen 2">
            <a:extLst>
              <a:ext uri="{FF2B5EF4-FFF2-40B4-BE49-F238E27FC236}">
                <a16:creationId xmlns:a16="http://schemas.microsoft.com/office/drawing/2014/main" id="{EDED1EA8-030A-2154-2DC1-3E70525F11B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3691462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0FCC46-ADFF-4716-9C72-50338C7EEE49}"/>
              </a:ext>
            </a:extLst>
          </p:cNvPr>
          <p:cNvPicPr>
            <a:picLocks noChangeAspect="1"/>
          </p:cNvPicPr>
          <p:nvPr/>
        </p:nvPicPr>
        <p:blipFill rotWithShape="1">
          <a:blip r:embed="rId2"/>
          <a:srcRect l="2346" t="23286"/>
          <a:stretch/>
        </p:blipFill>
        <p:spPr>
          <a:xfrm>
            <a:off x="228985" y="1508374"/>
            <a:ext cx="8549035" cy="3628133"/>
          </a:xfrm>
          <a:prstGeom prst="rect">
            <a:avLst/>
          </a:prstGeom>
        </p:spPr>
      </p:pic>
      <p:sp>
        <p:nvSpPr>
          <p:cNvPr id="8" name="CuadroTexto 7">
            <a:extLst>
              <a:ext uri="{FF2B5EF4-FFF2-40B4-BE49-F238E27FC236}">
                <a16:creationId xmlns:a16="http://schemas.microsoft.com/office/drawing/2014/main" id="{16A339C9-82AE-4C94-A052-0B4A9DFE6D39}"/>
              </a:ext>
            </a:extLst>
          </p:cNvPr>
          <p:cNvSpPr txBox="1"/>
          <p:nvPr/>
        </p:nvSpPr>
        <p:spPr>
          <a:xfrm>
            <a:off x="2050705" y="345250"/>
            <a:ext cx="6125732" cy="830997"/>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REMUNERACIÓN POR COMPENTENCIAS</a:t>
            </a:r>
            <a:endParaRPr lang="en-US" dirty="0"/>
          </a:p>
        </p:txBody>
      </p:sp>
      <p:pic>
        <p:nvPicPr>
          <p:cNvPr id="6" name="Imagen 5">
            <a:extLst>
              <a:ext uri="{FF2B5EF4-FFF2-40B4-BE49-F238E27FC236}">
                <a16:creationId xmlns:a16="http://schemas.microsoft.com/office/drawing/2014/main" id="{C1C80532-FE26-0287-10C8-87B81A805C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0" name="Elipse 9">
            <a:extLst>
              <a:ext uri="{FF2B5EF4-FFF2-40B4-BE49-F238E27FC236}">
                <a16:creationId xmlns:a16="http://schemas.microsoft.com/office/drawing/2014/main" id="{FFD45DF8-FFA6-32C8-A0F7-36028D0A1D73}"/>
              </a:ext>
            </a:extLst>
          </p:cNvPr>
          <p:cNvSpPr/>
          <p:nvPr/>
        </p:nvSpPr>
        <p:spPr>
          <a:xfrm>
            <a:off x="6757291" y="5088086"/>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3047540C-A118-1EF1-C797-2BF6398D0E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6639556" y="4311498"/>
            <a:ext cx="1352276" cy="2365829"/>
          </a:xfrm>
          <a:prstGeom prst="rect">
            <a:avLst/>
          </a:prstGeom>
        </p:spPr>
      </p:pic>
      <p:pic>
        <p:nvPicPr>
          <p:cNvPr id="2" name="Imagen 1">
            <a:extLst>
              <a:ext uri="{FF2B5EF4-FFF2-40B4-BE49-F238E27FC236}">
                <a16:creationId xmlns:a16="http://schemas.microsoft.com/office/drawing/2014/main" id="{160D5836-FC2E-308A-4012-51DFCD2552C8}"/>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060725" y="5234988"/>
            <a:ext cx="688874" cy="985662"/>
          </a:xfrm>
          <a:prstGeom prst="rect">
            <a:avLst/>
          </a:prstGeom>
        </p:spPr>
      </p:pic>
      <p:pic>
        <p:nvPicPr>
          <p:cNvPr id="4" name="Imagen 3">
            <a:extLst>
              <a:ext uri="{FF2B5EF4-FFF2-40B4-BE49-F238E27FC236}">
                <a16:creationId xmlns:a16="http://schemas.microsoft.com/office/drawing/2014/main" id="{A1F47E00-4BAE-9BF3-A16D-943C0417860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220963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D6745F6-2C49-4432-AF70-2A249BCDF282}"/>
              </a:ext>
            </a:extLst>
          </p:cNvPr>
          <p:cNvPicPr>
            <a:picLocks noChangeAspect="1"/>
          </p:cNvPicPr>
          <p:nvPr/>
        </p:nvPicPr>
        <p:blipFill rotWithShape="1">
          <a:blip r:embed="rId2"/>
          <a:srcRect t="34286"/>
          <a:stretch/>
        </p:blipFill>
        <p:spPr>
          <a:xfrm>
            <a:off x="486227" y="1711354"/>
            <a:ext cx="8171546" cy="2869035"/>
          </a:xfrm>
          <a:prstGeom prst="rect">
            <a:avLst/>
          </a:prstGeom>
        </p:spPr>
      </p:pic>
      <p:sp>
        <p:nvSpPr>
          <p:cNvPr id="7" name="CuadroTexto 6">
            <a:extLst>
              <a:ext uri="{FF2B5EF4-FFF2-40B4-BE49-F238E27FC236}">
                <a16:creationId xmlns:a16="http://schemas.microsoft.com/office/drawing/2014/main" id="{D2F0D9FC-48F2-4E24-9D5E-09915C1B486D}"/>
              </a:ext>
            </a:extLst>
          </p:cNvPr>
          <p:cNvSpPr txBox="1"/>
          <p:nvPr/>
        </p:nvSpPr>
        <p:spPr>
          <a:xfrm>
            <a:off x="2280620" y="301916"/>
            <a:ext cx="6125732" cy="830997"/>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REMUNERACIÓN POR COMPENTENCIAS</a:t>
            </a:r>
            <a:endParaRPr lang="en-US" dirty="0"/>
          </a:p>
        </p:txBody>
      </p:sp>
      <p:pic>
        <p:nvPicPr>
          <p:cNvPr id="6146" name="Picture 2" descr="Salarios Variables. Qué son ¿funcionan de Verdad? y Cómo Calcularlos">
            <a:extLst>
              <a:ext uri="{FF2B5EF4-FFF2-40B4-BE49-F238E27FC236}">
                <a16:creationId xmlns:a16="http://schemas.microsoft.com/office/drawing/2014/main" id="{7E883ABA-F8AE-4254-9D4C-FBC0758FC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4675379"/>
            <a:ext cx="7143750" cy="180201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3B544532-32E6-8AB6-F762-EB8E2DBC5C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0" name="Elipse 9">
            <a:extLst>
              <a:ext uri="{FF2B5EF4-FFF2-40B4-BE49-F238E27FC236}">
                <a16:creationId xmlns:a16="http://schemas.microsoft.com/office/drawing/2014/main" id="{8AD0C302-D456-2E2F-DAE5-B56E74280EDF}"/>
              </a:ext>
            </a:extLst>
          </p:cNvPr>
          <p:cNvSpPr/>
          <p:nvPr/>
        </p:nvSpPr>
        <p:spPr>
          <a:xfrm>
            <a:off x="7098599" y="4912358"/>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6E8DD70B-C8A3-2940-2F31-A1138685F03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7054076" y="4190255"/>
            <a:ext cx="1352276" cy="2365829"/>
          </a:xfrm>
          <a:prstGeom prst="rect">
            <a:avLst/>
          </a:prstGeom>
        </p:spPr>
      </p:pic>
      <p:pic>
        <p:nvPicPr>
          <p:cNvPr id="2" name="Imagen 1">
            <a:extLst>
              <a:ext uri="{FF2B5EF4-FFF2-40B4-BE49-F238E27FC236}">
                <a16:creationId xmlns:a16="http://schemas.microsoft.com/office/drawing/2014/main" id="{B8FA4B76-C2EA-76F2-B400-14F8BAFB93BC}"/>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060725" y="5234988"/>
            <a:ext cx="688874" cy="985662"/>
          </a:xfrm>
          <a:prstGeom prst="rect">
            <a:avLst/>
          </a:prstGeom>
        </p:spPr>
      </p:pic>
      <p:pic>
        <p:nvPicPr>
          <p:cNvPr id="3" name="Imagen 2">
            <a:extLst>
              <a:ext uri="{FF2B5EF4-FFF2-40B4-BE49-F238E27FC236}">
                <a16:creationId xmlns:a16="http://schemas.microsoft.com/office/drawing/2014/main" id="{7D94479A-19D0-863D-B9D2-1FEA8E8CE32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847099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83F616E-7B6F-4A28-8C58-7DBFF254DECD}"/>
              </a:ext>
            </a:extLst>
          </p:cNvPr>
          <p:cNvPicPr>
            <a:picLocks noChangeAspect="1"/>
          </p:cNvPicPr>
          <p:nvPr/>
        </p:nvPicPr>
        <p:blipFill>
          <a:blip r:embed="rId2"/>
          <a:stretch>
            <a:fillRect/>
          </a:stretch>
        </p:blipFill>
        <p:spPr>
          <a:xfrm>
            <a:off x="135158" y="1237467"/>
            <a:ext cx="8888092" cy="4718718"/>
          </a:xfrm>
          <a:prstGeom prst="rect">
            <a:avLst/>
          </a:prstGeom>
        </p:spPr>
      </p:pic>
      <p:pic>
        <p:nvPicPr>
          <p:cNvPr id="8" name="Imagen 7">
            <a:extLst>
              <a:ext uri="{FF2B5EF4-FFF2-40B4-BE49-F238E27FC236}">
                <a16:creationId xmlns:a16="http://schemas.microsoft.com/office/drawing/2014/main" id="{BDFB3600-8ABE-73EE-F1BF-F3949B52C2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455126" y="31916"/>
            <a:ext cx="688874" cy="985662"/>
          </a:xfrm>
          <a:prstGeom prst="rect">
            <a:avLst/>
          </a:prstGeom>
        </p:spPr>
      </p:pic>
      <p:sp>
        <p:nvSpPr>
          <p:cNvPr id="9" name="Elipse 8">
            <a:extLst>
              <a:ext uri="{FF2B5EF4-FFF2-40B4-BE49-F238E27FC236}">
                <a16:creationId xmlns:a16="http://schemas.microsoft.com/office/drawing/2014/main" id="{89528B68-F8B7-C31F-5F01-C4EAC9DDFCCD}"/>
              </a:ext>
            </a:extLst>
          </p:cNvPr>
          <p:cNvSpPr/>
          <p:nvPr/>
        </p:nvSpPr>
        <p:spPr>
          <a:xfrm>
            <a:off x="6741912" y="5261053"/>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BD763B6D-3A72-D91E-289A-86B9720648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7102850" y="4580518"/>
            <a:ext cx="1352276" cy="2365829"/>
          </a:xfrm>
          <a:prstGeom prst="rect">
            <a:avLst/>
          </a:prstGeom>
        </p:spPr>
      </p:pic>
      <p:pic>
        <p:nvPicPr>
          <p:cNvPr id="2" name="Imagen 1">
            <a:extLst>
              <a:ext uri="{FF2B5EF4-FFF2-40B4-BE49-F238E27FC236}">
                <a16:creationId xmlns:a16="http://schemas.microsoft.com/office/drawing/2014/main" id="{DA36592B-4796-2ECA-6447-76A692DF7473}"/>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20205" y="5620533"/>
            <a:ext cx="688874" cy="985662"/>
          </a:xfrm>
          <a:prstGeom prst="rect">
            <a:avLst/>
          </a:prstGeom>
        </p:spPr>
      </p:pic>
      <p:pic>
        <p:nvPicPr>
          <p:cNvPr id="4" name="Imagen 3">
            <a:extLst>
              <a:ext uri="{FF2B5EF4-FFF2-40B4-BE49-F238E27FC236}">
                <a16:creationId xmlns:a16="http://schemas.microsoft.com/office/drawing/2014/main" id="{61B99174-A105-7599-7986-A363CC32B0F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3738584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249146" y="678403"/>
            <a:ext cx="6125732" cy="40011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MANTENER EL PROGRAMA DE INCENTIVOS</a:t>
            </a:r>
          </a:p>
        </p:txBody>
      </p:sp>
      <p:sp>
        <p:nvSpPr>
          <p:cNvPr id="10" name="CuadroTexto 9">
            <a:extLst>
              <a:ext uri="{FF2B5EF4-FFF2-40B4-BE49-F238E27FC236}">
                <a16:creationId xmlns:a16="http://schemas.microsoft.com/office/drawing/2014/main" id="{D064A0F1-3F19-4818-86F4-1CF8FAF61582}"/>
              </a:ext>
            </a:extLst>
          </p:cNvPr>
          <p:cNvSpPr txBox="1"/>
          <p:nvPr/>
        </p:nvSpPr>
        <p:spPr>
          <a:xfrm>
            <a:off x="1417225" y="2346458"/>
            <a:ext cx="7189365" cy="307777"/>
          </a:xfrm>
          <a:prstGeom prst="rect">
            <a:avLst/>
          </a:prstGeom>
          <a:noFill/>
        </p:spPr>
        <p:txBody>
          <a:bodyPr wrap="square">
            <a:spAutoFit/>
          </a:bodyPr>
          <a:lstStyle/>
          <a:p>
            <a:pPr algn="just"/>
            <a:endParaRPr lang="es-ES" sz="1400" b="1" i="1" u="sng" dirty="0">
              <a:latin typeface="Arial" panose="020B0604020202020204" pitchFamily="34" charset="0"/>
              <a:cs typeface="Arial" panose="020B0604020202020204" pitchFamily="34" charset="0"/>
            </a:endParaRPr>
          </a:p>
        </p:txBody>
      </p:sp>
      <p:graphicFrame>
        <p:nvGraphicFramePr>
          <p:cNvPr id="2" name="Diagrama 1">
            <a:extLst>
              <a:ext uri="{FF2B5EF4-FFF2-40B4-BE49-F238E27FC236}">
                <a16:creationId xmlns:a16="http://schemas.microsoft.com/office/drawing/2014/main" id="{B85F1AB0-C73E-48DC-9DE6-94FEF729A090}"/>
              </a:ext>
            </a:extLst>
          </p:cNvPr>
          <p:cNvGraphicFramePr/>
          <p:nvPr>
            <p:extLst>
              <p:ext uri="{D42A27DB-BD31-4B8C-83A1-F6EECF244321}">
                <p14:modId xmlns:p14="http://schemas.microsoft.com/office/powerpoint/2010/main" val="3948913276"/>
              </p:ext>
            </p:extLst>
          </p:nvPr>
        </p:nvGraphicFramePr>
        <p:xfrm>
          <a:off x="2151999" y="201599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a:extLst>
              <a:ext uri="{FF2B5EF4-FFF2-40B4-BE49-F238E27FC236}">
                <a16:creationId xmlns:a16="http://schemas.microsoft.com/office/drawing/2014/main" id="{B7F4CC30-1EDB-4F41-8F65-52056F0A513D}"/>
              </a:ext>
            </a:extLst>
          </p:cNvPr>
          <p:cNvPicPr>
            <a:picLocks noChangeAspect="1"/>
          </p:cNvPicPr>
          <p:nvPr/>
        </p:nvPicPr>
        <p:blipFill>
          <a:blip r:embed="rId7"/>
          <a:stretch>
            <a:fillRect/>
          </a:stretch>
        </p:blipFill>
        <p:spPr>
          <a:xfrm>
            <a:off x="2151999" y="2346458"/>
            <a:ext cx="1503603" cy="1161875"/>
          </a:xfrm>
          <a:prstGeom prst="ellipse">
            <a:avLst/>
          </a:prstGeom>
          <a:ln>
            <a:noFill/>
          </a:ln>
          <a:effectLst>
            <a:softEdge rad="112500"/>
          </a:effectLst>
        </p:spPr>
      </p:pic>
      <p:pic>
        <p:nvPicPr>
          <p:cNvPr id="5" name="Imagen 4">
            <a:extLst>
              <a:ext uri="{FF2B5EF4-FFF2-40B4-BE49-F238E27FC236}">
                <a16:creationId xmlns:a16="http://schemas.microsoft.com/office/drawing/2014/main" id="{8B6130E1-99FF-450E-86DF-29085B0F75DD}"/>
              </a:ext>
            </a:extLst>
          </p:cNvPr>
          <p:cNvPicPr>
            <a:picLocks noChangeAspect="1"/>
          </p:cNvPicPr>
          <p:nvPr/>
        </p:nvPicPr>
        <p:blipFill>
          <a:blip r:embed="rId8"/>
          <a:stretch>
            <a:fillRect/>
          </a:stretch>
        </p:blipFill>
        <p:spPr>
          <a:xfrm>
            <a:off x="3858936" y="2471816"/>
            <a:ext cx="1090569" cy="911158"/>
          </a:xfrm>
          <a:prstGeom prst="ellipse">
            <a:avLst/>
          </a:prstGeom>
          <a:ln>
            <a:noFill/>
          </a:ln>
          <a:effectLst>
            <a:softEdge rad="112500"/>
          </a:effectLst>
        </p:spPr>
      </p:pic>
      <p:pic>
        <p:nvPicPr>
          <p:cNvPr id="6" name="Imagen 5">
            <a:extLst>
              <a:ext uri="{FF2B5EF4-FFF2-40B4-BE49-F238E27FC236}">
                <a16:creationId xmlns:a16="http://schemas.microsoft.com/office/drawing/2014/main" id="{F0D82622-BAD1-4247-A8FE-7890C534B013}"/>
              </a:ext>
            </a:extLst>
          </p:cNvPr>
          <p:cNvPicPr>
            <a:picLocks noChangeAspect="1"/>
          </p:cNvPicPr>
          <p:nvPr/>
        </p:nvPicPr>
        <p:blipFill>
          <a:blip r:embed="rId9"/>
          <a:stretch>
            <a:fillRect/>
          </a:stretch>
        </p:blipFill>
        <p:spPr>
          <a:xfrm>
            <a:off x="5293428" y="2514823"/>
            <a:ext cx="1308312" cy="817695"/>
          </a:xfrm>
          <a:prstGeom prst="ellipse">
            <a:avLst/>
          </a:prstGeom>
          <a:ln>
            <a:noFill/>
          </a:ln>
          <a:effectLst>
            <a:softEdge rad="112500"/>
          </a:effectLst>
        </p:spPr>
      </p:pic>
      <p:pic>
        <p:nvPicPr>
          <p:cNvPr id="11" name="Imagen 10">
            <a:extLst>
              <a:ext uri="{FF2B5EF4-FFF2-40B4-BE49-F238E27FC236}">
                <a16:creationId xmlns:a16="http://schemas.microsoft.com/office/drawing/2014/main" id="{81E211EE-5A2C-4294-87FD-F3C65692415D}"/>
              </a:ext>
            </a:extLst>
          </p:cNvPr>
          <p:cNvPicPr>
            <a:picLocks noChangeAspect="1"/>
          </p:cNvPicPr>
          <p:nvPr/>
        </p:nvPicPr>
        <p:blipFill>
          <a:blip r:embed="rId10"/>
          <a:stretch>
            <a:fillRect/>
          </a:stretch>
        </p:blipFill>
        <p:spPr>
          <a:xfrm>
            <a:off x="6829144" y="2263103"/>
            <a:ext cx="1321134" cy="1321134"/>
          </a:xfrm>
          <a:prstGeom prst="ellipse">
            <a:avLst/>
          </a:prstGeom>
          <a:ln>
            <a:noFill/>
          </a:ln>
          <a:effectLst>
            <a:softEdge rad="112500"/>
          </a:effectLst>
        </p:spPr>
      </p:pic>
      <p:pic>
        <p:nvPicPr>
          <p:cNvPr id="13" name="Imagen 12">
            <a:extLst>
              <a:ext uri="{FF2B5EF4-FFF2-40B4-BE49-F238E27FC236}">
                <a16:creationId xmlns:a16="http://schemas.microsoft.com/office/drawing/2014/main" id="{994662C4-16ED-DECF-24F5-343F4DD80C20}"/>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4" name="Elipse 13">
            <a:extLst>
              <a:ext uri="{FF2B5EF4-FFF2-40B4-BE49-F238E27FC236}">
                <a16:creationId xmlns:a16="http://schemas.microsoft.com/office/drawing/2014/main" id="{6DBAB3AE-5C62-5F78-9FF1-49B554E12B3E}"/>
              </a:ext>
            </a:extLst>
          </p:cNvPr>
          <p:cNvSpPr/>
          <p:nvPr/>
        </p:nvSpPr>
        <p:spPr>
          <a:xfrm>
            <a:off x="7104351" y="5610426"/>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15D0D995-8E92-65F8-96AD-F9F60131A92A}"/>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75504" b="65503"/>
          <a:stretch/>
        </p:blipFill>
        <p:spPr>
          <a:xfrm>
            <a:off x="7113347" y="4845277"/>
            <a:ext cx="1352276" cy="2365829"/>
          </a:xfrm>
          <a:prstGeom prst="rect">
            <a:avLst/>
          </a:prstGeom>
        </p:spPr>
      </p:pic>
      <p:pic>
        <p:nvPicPr>
          <p:cNvPr id="3" name="Imagen 2">
            <a:extLst>
              <a:ext uri="{FF2B5EF4-FFF2-40B4-BE49-F238E27FC236}">
                <a16:creationId xmlns:a16="http://schemas.microsoft.com/office/drawing/2014/main" id="{F526979B-FAD6-7E60-0A7F-6455570A8B5E}"/>
              </a:ext>
            </a:extLst>
          </p:cNvPr>
          <p:cNvPicPr>
            <a:picLocks noChangeAspect="1"/>
          </p:cNvPicPr>
          <p:nvPr/>
        </p:nvPicPr>
        <p:blipFill rotWithShape="1">
          <a:blip r:embed="rId13" cstate="print">
            <a:lum bright="70000" contrast="-70000"/>
            <a:extLst>
              <a:ext uri="{BEBA8EAE-BF5A-486C-A8C5-ECC9F3942E4B}">
                <a14:imgProps xmlns:a14="http://schemas.microsoft.com/office/drawing/2010/main">
                  <a14:imgLayer r:embed="rId1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96226" y="5686766"/>
            <a:ext cx="688874" cy="985662"/>
          </a:xfrm>
          <a:prstGeom prst="rect">
            <a:avLst/>
          </a:prstGeom>
        </p:spPr>
      </p:pic>
      <p:pic>
        <p:nvPicPr>
          <p:cNvPr id="7" name="Imagen 6">
            <a:extLst>
              <a:ext uri="{FF2B5EF4-FFF2-40B4-BE49-F238E27FC236}">
                <a16:creationId xmlns:a16="http://schemas.microsoft.com/office/drawing/2014/main" id="{18423530-E70D-53C0-9C0F-4B52AE4AA430}"/>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114798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717709" y="805874"/>
            <a:ext cx="3961783" cy="584775"/>
          </a:xfrm>
          <a:prstGeom prst="rect">
            <a:avLst/>
          </a:prstGeom>
          <a:noFill/>
        </p:spPr>
        <p:txBody>
          <a:bodyPr wrap="square" rtlCol="0">
            <a:spAutoFit/>
          </a:bodyPr>
          <a:lstStyle/>
          <a:p>
            <a:pPr algn="ctr"/>
            <a:r>
              <a:rPr lang="es-MX" sz="3200" b="1" dirty="0">
                <a:solidFill>
                  <a:srgbClr val="123258"/>
                </a:solidFill>
                <a:latin typeface="Arial" panose="020B0604020202020204" pitchFamily="34" charset="0"/>
                <a:cs typeface="Arial" panose="020B0604020202020204" pitchFamily="34" charset="0"/>
              </a:rPr>
              <a:t>CONCLUSIONES</a:t>
            </a:r>
            <a:endParaRPr lang="en-US" sz="3200" b="1" dirty="0">
              <a:solidFill>
                <a:srgbClr val="123258"/>
              </a:solidFill>
              <a:latin typeface="Arial" panose="020B0604020202020204" pitchFamily="34" charset="0"/>
              <a:cs typeface="Arial" panose="020B0604020202020204" pitchFamily="34" charset="0"/>
            </a:endParaRPr>
          </a:p>
        </p:txBody>
      </p:sp>
      <p:sp>
        <p:nvSpPr>
          <p:cNvPr id="8" name="CuadroTexto 7"/>
          <p:cNvSpPr txBox="1"/>
          <p:nvPr/>
        </p:nvSpPr>
        <p:spPr>
          <a:xfrm>
            <a:off x="1491665" y="2213829"/>
            <a:ext cx="6565600" cy="2554545"/>
          </a:xfrm>
          <a:prstGeom prst="rect">
            <a:avLst/>
          </a:prstGeom>
          <a:noFill/>
        </p:spPr>
        <p:txBody>
          <a:bodyPr wrap="square" rtlCol="0">
            <a:spAutoFit/>
          </a:bodyPr>
          <a:lstStyle/>
          <a:p>
            <a:pPr algn="ctr"/>
            <a:r>
              <a:rPr lang="es-ES" sz="2000" b="1" i="1" dirty="0">
                <a:solidFill>
                  <a:srgbClr val="183357"/>
                </a:solidFill>
                <a:latin typeface="Arial" panose="020B0604020202020204" pitchFamily="34" charset="0"/>
                <a:cs typeface="Arial" panose="020B0604020202020204" pitchFamily="34" charset="0"/>
              </a:rPr>
              <a:t>“Un programa de incentivos bien dirigido puede ayudar a que su organización sea más efectiva y atractiva al alentar y recompensar al recurso más importante de su organización: las personas que la conducen y apoyan. Al proporcionar incentivos significativos y adecuados, usted brinda a cambio apoyo a estas personas y les demuestra que la organización reconoce lo valiosas que son”</a:t>
            </a:r>
            <a:endParaRPr lang="en-US" sz="2000" b="1" i="1" dirty="0">
              <a:solidFill>
                <a:srgbClr val="183357"/>
              </a:solidFill>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684915FB-282E-8513-5BEE-FA71914BD1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0" name="Elipse 9">
            <a:extLst>
              <a:ext uri="{FF2B5EF4-FFF2-40B4-BE49-F238E27FC236}">
                <a16:creationId xmlns:a16="http://schemas.microsoft.com/office/drawing/2014/main" id="{73BDE99C-1B6D-A946-6FB2-EC042523E16A}"/>
              </a:ext>
            </a:extLst>
          </p:cNvPr>
          <p:cNvSpPr/>
          <p:nvPr/>
        </p:nvSpPr>
        <p:spPr>
          <a:xfrm>
            <a:off x="6938801" y="476837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AD52B879-A165-00B4-A305-965D076510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7125167" y="4392415"/>
            <a:ext cx="1352276" cy="2365829"/>
          </a:xfrm>
          <a:prstGeom prst="rect">
            <a:avLst/>
          </a:prstGeom>
        </p:spPr>
      </p:pic>
      <p:pic>
        <p:nvPicPr>
          <p:cNvPr id="2" name="Imagen 1">
            <a:extLst>
              <a:ext uri="{FF2B5EF4-FFF2-40B4-BE49-F238E27FC236}">
                <a16:creationId xmlns:a16="http://schemas.microsoft.com/office/drawing/2014/main" id="{56D4BBF6-67C4-497B-BA1E-104B7B9A4D82}"/>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69155" y="5181722"/>
            <a:ext cx="688874" cy="985662"/>
          </a:xfrm>
          <a:prstGeom prst="rect">
            <a:avLst/>
          </a:prstGeom>
        </p:spPr>
      </p:pic>
      <p:pic>
        <p:nvPicPr>
          <p:cNvPr id="3" name="Imagen 2">
            <a:extLst>
              <a:ext uri="{FF2B5EF4-FFF2-40B4-BE49-F238E27FC236}">
                <a16:creationId xmlns:a16="http://schemas.microsoft.com/office/drawing/2014/main" id="{50120EA0-C29D-DE64-95D4-22B1A2126A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2155730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1" y="0"/>
            <a:ext cx="4791806" cy="6858000"/>
          </a:xfrm>
          <a:prstGeom prst="rect">
            <a:avLst/>
          </a:prstGeom>
          <a:solidFill>
            <a:srgbClr val="4A318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4791807" y="0"/>
            <a:ext cx="4352193" cy="6858000"/>
          </a:xfrm>
          <a:prstGeom prst="rect">
            <a:avLst/>
          </a:prstGeom>
          <a:solidFill>
            <a:srgbClr val="1833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2" cstate="print">
            <a:extLst>
              <a:ext uri="{28A0092B-C50C-407E-A947-70E740481C1C}">
                <a14:useLocalDpi xmlns:a14="http://schemas.microsoft.com/office/drawing/2010/main" val="0"/>
              </a:ext>
            </a:extLst>
          </a:blip>
          <a:srcRect r="6573"/>
          <a:stretch/>
        </p:blipFill>
        <p:spPr>
          <a:xfrm>
            <a:off x="2761591" y="1112515"/>
            <a:ext cx="6373618" cy="4632969"/>
          </a:xfrm>
          <a:prstGeom prst="rect">
            <a:avLst/>
          </a:prstGeom>
        </p:spPr>
      </p:pic>
      <p:sp>
        <p:nvSpPr>
          <p:cNvPr id="11" name="Elipse 10"/>
          <p:cNvSpPr/>
          <p:nvPr/>
        </p:nvSpPr>
        <p:spPr>
          <a:xfrm>
            <a:off x="3156439" y="1477108"/>
            <a:ext cx="3313967" cy="3130062"/>
          </a:xfrm>
          <a:prstGeom prst="ellipse">
            <a:avLst/>
          </a:prstGeom>
          <a:solidFill>
            <a:srgbClr val="7030A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6363609" y="5877709"/>
            <a:ext cx="2714805" cy="954107"/>
          </a:xfrm>
          <a:prstGeom prst="rect">
            <a:avLst/>
          </a:prstGeom>
          <a:noFill/>
        </p:spPr>
        <p:txBody>
          <a:bodyPr wrap="square" rtlCol="0">
            <a:spAutoFit/>
          </a:bodyPr>
          <a:lstStyle/>
          <a:p>
            <a:pPr algn="ctr"/>
            <a:r>
              <a:rPr lang="es-MX" sz="2800" dirty="0">
                <a:solidFill>
                  <a:schemeClr val="bg1"/>
                </a:solidFill>
                <a:latin typeface="Arial" panose="020B0604020202020204" pitchFamily="34" charset="0"/>
                <a:cs typeface="Arial" panose="020B0604020202020204" pitchFamily="34" charset="0"/>
              </a:rPr>
              <a:t>FIN DE 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4" name="Imagen 13"/>
          <p:cNvPicPr>
            <a:picLocks noChangeAspect="1"/>
          </p:cNvPicPr>
          <p:nvPr/>
        </p:nvPicPr>
        <p:blipFill rotWithShape="1">
          <a:blip r:embed="rId3" cstate="print">
            <a:extLst>
              <a:ext uri="{28A0092B-C50C-407E-A947-70E740481C1C}">
                <a14:useLocalDpi xmlns:a14="http://schemas.microsoft.com/office/drawing/2010/main" val="0"/>
              </a:ext>
            </a:extLst>
          </a:blip>
          <a:srcRect r="53250"/>
          <a:stretch/>
        </p:blipFill>
        <p:spPr>
          <a:xfrm rot="19793472" flipH="1">
            <a:off x="7648286" y="443344"/>
            <a:ext cx="3267000" cy="5574803"/>
          </a:xfrm>
          <a:prstGeom prst="rect">
            <a:avLst/>
          </a:prstGeom>
        </p:spPr>
      </p:pic>
      <p:pic>
        <p:nvPicPr>
          <p:cNvPr id="15" name="Imagen 14"/>
          <p:cNvPicPr>
            <a:picLocks noChangeAspect="1"/>
          </p:cNvPicPr>
          <p:nvPr/>
        </p:nvPicPr>
        <p:blipFill rotWithShape="1">
          <a:blip r:embed="rId4" cstate="print">
            <a:extLst>
              <a:ext uri="{28A0092B-C50C-407E-A947-70E740481C1C}">
                <a14:useLocalDpi xmlns:a14="http://schemas.microsoft.com/office/drawing/2010/main" val="0"/>
              </a:ext>
            </a:extLst>
          </a:blip>
          <a:srcRect l="61197"/>
          <a:stretch/>
        </p:blipFill>
        <p:spPr>
          <a:xfrm>
            <a:off x="868762" y="758"/>
            <a:ext cx="2578466" cy="5009813"/>
          </a:xfrm>
          <a:prstGeom prst="rect">
            <a:avLst/>
          </a:prstGeom>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6025" y="1802374"/>
            <a:ext cx="2539891" cy="2241080"/>
          </a:xfrm>
          <a:prstGeom prst="rect">
            <a:avLst/>
          </a:prstGeom>
        </p:spPr>
      </p:pic>
    </p:spTree>
    <p:extLst>
      <p:ext uri="{BB962C8B-B14F-4D97-AF65-F5344CB8AC3E}">
        <p14:creationId xmlns:p14="http://schemas.microsoft.com/office/powerpoint/2010/main" val="2726897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99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redondeado 11"/>
          <p:cNvSpPr/>
          <p:nvPr/>
        </p:nvSpPr>
        <p:spPr>
          <a:xfrm rot="5400000">
            <a:off x="1143000" y="-1143000"/>
            <a:ext cx="6858000" cy="9144000"/>
          </a:xfrm>
          <a:prstGeom prst="roundRect">
            <a:avLst/>
          </a:prstGeom>
          <a:gradFill flip="none" rotWithShape="1">
            <a:gsLst>
              <a:gs pos="0">
                <a:srgbClr val="183357">
                  <a:shade val="30000"/>
                  <a:satMod val="115000"/>
                </a:srgbClr>
              </a:gs>
              <a:gs pos="50000">
                <a:srgbClr val="183357">
                  <a:shade val="67500"/>
                  <a:satMod val="115000"/>
                </a:srgbClr>
              </a:gs>
              <a:gs pos="100000">
                <a:srgbClr val="183357">
                  <a:shade val="100000"/>
                  <a:satMod val="115000"/>
                </a:srgbClr>
              </a:gs>
            </a:gsLst>
            <a:lin ang="108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Imagen 12"/>
          <p:cNvPicPr>
            <a:picLocks noChangeAspect="1"/>
          </p:cNvPicPr>
          <p:nvPr/>
        </p:nvPicPr>
        <p:blipFill rotWithShape="1">
          <a:blip r:embed="rId2" cstate="print">
            <a:extLst>
              <a:ext uri="{28A0092B-C50C-407E-A947-70E740481C1C}">
                <a14:useLocalDpi xmlns:a14="http://schemas.microsoft.com/office/drawing/2010/main" val="0"/>
              </a:ext>
            </a:extLst>
          </a:blip>
          <a:srcRect l="44580" t="73718" r="40421"/>
          <a:stretch/>
        </p:blipFill>
        <p:spPr>
          <a:xfrm>
            <a:off x="6553161" y="4012518"/>
            <a:ext cx="3511140" cy="6048605"/>
          </a:xfrm>
          <a:prstGeom prst="rect">
            <a:avLst/>
          </a:prstGeom>
        </p:spPr>
      </p:pic>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8405" y="183582"/>
            <a:ext cx="1879972" cy="1879972"/>
          </a:xfrm>
          <a:prstGeom prst="rect">
            <a:avLst/>
          </a:prstGeom>
        </p:spPr>
      </p:pic>
      <p:pic>
        <p:nvPicPr>
          <p:cNvPr id="18" name="Imagen 17"/>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619857" y="5479622"/>
            <a:ext cx="688874" cy="985662"/>
          </a:xfrm>
          <a:prstGeom prst="rect">
            <a:avLst/>
          </a:prstGeom>
        </p:spPr>
      </p:pic>
      <p:sp>
        <p:nvSpPr>
          <p:cNvPr id="9" name="CuadroTexto 8"/>
          <p:cNvSpPr txBox="1"/>
          <p:nvPr/>
        </p:nvSpPr>
        <p:spPr>
          <a:xfrm>
            <a:off x="1183728" y="428470"/>
            <a:ext cx="5696363" cy="523220"/>
          </a:xfrm>
          <a:prstGeom prst="rect">
            <a:avLst/>
          </a:prstGeom>
          <a:noFill/>
        </p:spPr>
        <p:txBody>
          <a:bodyPr wrap="square" rtlCol="0">
            <a:spAutoFit/>
          </a:bodyPr>
          <a:lstStyle/>
          <a:p>
            <a:r>
              <a:rPr lang="es-MX" sz="2800" b="1" dirty="0">
                <a:solidFill>
                  <a:schemeClr val="bg1"/>
                </a:solidFill>
                <a:latin typeface="Calibri" panose="020F0502020204030204" pitchFamily="34" charset="0"/>
                <a:cs typeface="Calibri" panose="020F0502020204030204" pitchFamily="34" charset="0"/>
              </a:rPr>
              <a:t>CONTENIDO GENERAL DEL CURSO</a:t>
            </a:r>
            <a:endParaRPr lang="en-US" sz="2800" b="1" dirty="0">
              <a:solidFill>
                <a:schemeClr val="bg1"/>
              </a:solidFill>
              <a:latin typeface="Calibri" panose="020F0502020204030204" pitchFamily="34" charset="0"/>
              <a:cs typeface="Calibri" panose="020F0502020204030204" pitchFamily="34" charset="0"/>
            </a:endParaRPr>
          </a:p>
        </p:txBody>
      </p:sp>
      <p:graphicFrame>
        <p:nvGraphicFramePr>
          <p:cNvPr id="3" name="Tabla 2"/>
          <p:cNvGraphicFramePr>
            <a:graphicFrameLocks noGrp="1"/>
          </p:cNvGraphicFramePr>
          <p:nvPr/>
        </p:nvGraphicFramePr>
        <p:xfrm>
          <a:off x="633366" y="941223"/>
          <a:ext cx="7462419" cy="5772484"/>
        </p:xfrm>
        <a:graphic>
          <a:graphicData uri="http://schemas.openxmlformats.org/drawingml/2006/table">
            <a:tbl>
              <a:tblPr firstRow="1" bandRow="1">
                <a:tableStyleId>{BC89EF96-8CEA-46FF-86C4-4CE0E7609802}</a:tableStyleId>
              </a:tblPr>
              <a:tblGrid>
                <a:gridCol w="2268537">
                  <a:extLst>
                    <a:ext uri="{9D8B030D-6E8A-4147-A177-3AD203B41FA5}">
                      <a16:colId xmlns:a16="http://schemas.microsoft.com/office/drawing/2014/main" val="4178218134"/>
                    </a:ext>
                  </a:extLst>
                </a:gridCol>
                <a:gridCol w="5193882">
                  <a:extLst>
                    <a:ext uri="{9D8B030D-6E8A-4147-A177-3AD203B41FA5}">
                      <a16:colId xmlns:a16="http://schemas.microsoft.com/office/drawing/2014/main" val="1456553551"/>
                    </a:ext>
                  </a:extLst>
                </a:gridCol>
              </a:tblGrid>
              <a:tr h="362678">
                <a:tc>
                  <a:txBody>
                    <a:bodyPr/>
                    <a:lstStyle/>
                    <a:p>
                      <a:pPr algn="ctr"/>
                      <a:r>
                        <a:rPr lang="es-CO" dirty="0">
                          <a:solidFill>
                            <a:schemeClr val="bg1"/>
                          </a:solidFill>
                        </a:rPr>
                        <a:t> SEMANA </a:t>
                      </a:r>
                    </a:p>
                  </a:txBody>
                  <a:tcPr>
                    <a:noFill/>
                  </a:tcPr>
                </a:tc>
                <a:tc>
                  <a:txBody>
                    <a:bodyPr/>
                    <a:lstStyle/>
                    <a:p>
                      <a:pPr algn="ctr"/>
                      <a:r>
                        <a:rPr lang="es-CO" dirty="0">
                          <a:solidFill>
                            <a:schemeClr val="bg1"/>
                          </a:solidFill>
                        </a:rPr>
                        <a:t>CONTENIDO</a:t>
                      </a:r>
                    </a:p>
                  </a:txBody>
                  <a:tcPr>
                    <a:noFill/>
                  </a:tcPr>
                </a:tc>
                <a:extLst>
                  <a:ext uri="{0D108BD9-81ED-4DB2-BD59-A6C34878D82A}">
                    <a16:rowId xmlns:a16="http://schemas.microsoft.com/office/drawing/2014/main" val="2882114457"/>
                  </a:ext>
                </a:extLst>
              </a:tr>
              <a:tr h="362678">
                <a:tc>
                  <a:txBody>
                    <a:bodyPr/>
                    <a:lstStyle/>
                    <a:p>
                      <a:pPr algn="ctr"/>
                      <a:r>
                        <a:rPr lang="es-CO" dirty="0">
                          <a:solidFill>
                            <a:schemeClr val="bg1"/>
                          </a:solidFill>
                          <a:latin typeface="Century Gothic" panose="020B0502020202020204" pitchFamily="34" charset="0"/>
                        </a:rPr>
                        <a:t>SEMANA 1 </a:t>
                      </a:r>
                    </a:p>
                  </a:txBody>
                  <a:tcPr>
                    <a:noFill/>
                  </a:tcPr>
                </a:tc>
                <a:tc>
                  <a:txBody>
                    <a:bodyPr/>
                    <a:lstStyle/>
                    <a:p>
                      <a:endParaRPr lang="es-CO"/>
                    </a:p>
                  </a:txBody>
                  <a:tcPr>
                    <a:noFill/>
                  </a:tcPr>
                </a:tc>
                <a:extLst>
                  <a:ext uri="{0D108BD9-81ED-4DB2-BD59-A6C34878D82A}">
                    <a16:rowId xmlns:a16="http://schemas.microsoft.com/office/drawing/2014/main" val="3399103256"/>
                  </a:ext>
                </a:extLst>
              </a:tr>
              <a:tr h="362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 </a:t>
                      </a:r>
                    </a:p>
                  </a:txBody>
                  <a:tcPr>
                    <a:noFill/>
                  </a:tcPr>
                </a:tc>
                <a:tc>
                  <a:txBody>
                    <a:bodyPr/>
                    <a:lstStyle/>
                    <a:p>
                      <a:r>
                        <a:rPr lang="es-CO" b="1" dirty="0">
                          <a:solidFill>
                            <a:schemeClr val="bg1"/>
                          </a:solidFill>
                        </a:rPr>
                        <a:t>INDUCCION</a:t>
                      </a:r>
                    </a:p>
                  </a:txBody>
                  <a:tcPr>
                    <a:noFill/>
                  </a:tcPr>
                </a:tc>
                <a:extLst>
                  <a:ext uri="{0D108BD9-81ED-4DB2-BD59-A6C34878D82A}">
                    <a16:rowId xmlns:a16="http://schemas.microsoft.com/office/drawing/2014/main" val="858899817"/>
                  </a:ext>
                </a:extLst>
              </a:tr>
              <a:tr h="362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2 </a:t>
                      </a:r>
                    </a:p>
                  </a:txBody>
                  <a:tcPr>
                    <a:noFill/>
                  </a:tcPr>
                </a:tc>
                <a:tc>
                  <a:txBody>
                    <a:bodyPr/>
                    <a:lstStyle/>
                    <a:p>
                      <a:r>
                        <a:rPr lang="es-CO" b="1" dirty="0">
                          <a:solidFill>
                            <a:schemeClr val="bg1"/>
                          </a:solidFill>
                        </a:rPr>
                        <a:t>CAPITAL</a:t>
                      </a:r>
                      <a:r>
                        <a:rPr lang="es-CO" b="1" baseline="0" dirty="0">
                          <a:solidFill>
                            <a:schemeClr val="bg1"/>
                          </a:solidFill>
                        </a:rPr>
                        <a:t> HUMANO</a:t>
                      </a:r>
                      <a:endParaRPr lang="es-CO" b="1" dirty="0">
                        <a:solidFill>
                          <a:schemeClr val="bg1"/>
                        </a:solidFill>
                      </a:endParaRPr>
                    </a:p>
                  </a:txBody>
                  <a:tcPr>
                    <a:noFill/>
                  </a:tcPr>
                </a:tc>
                <a:extLst>
                  <a:ext uri="{0D108BD9-81ED-4DB2-BD59-A6C34878D82A}">
                    <a16:rowId xmlns:a16="http://schemas.microsoft.com/office/drawing/2014/main" val="3407992605"/>
                  </a:ext>
                </a:extLst>
              </a:tr>
              <a:tr h="362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3 </a:t>
                      </a:r>
                    </a:p>
                  </a:txBody>
                  <a:tcPr>
                    <a:noFill/>
                  </a:tcPr>
                </a:tc>
                <a:tc>
                  <a:txBody>
                    <a:bodyPr/>
                    <a:lstStyle/>
                    <a:p>
                      <a:r>
                        <a:rPr lang="es-CO" b="1" dirty="0">
                          <a:solidFill>
                            <a:schemeClr val="bg1"/>
                          </a:solidFill>
                        </a:rPr>
                        <a:t>INCORPORACION</a:t>
                      </a:r>
                      <a:r>
                        <a:rPr lang="es-CO" b="1" baseline="0" dirty="0">
                          <a:solidFill>
                            <a:schemeClr val="bg1"/>
                          </a:solidFill>
                        </a:rPr>
                        <a:t> DE PERSONAL</a:t>
                      </a:r>
                      <a:endParaRPr lang="es-CO" b="1" dirty="0">
                        <a:solidFill>
                          <a:schemeClr val="bg1"/>
                        </a:solidFill>
                      </a:endParaRPr>
                    </a:p>
                  </a:txBody>
                  <a:tcPr>
                    <a:noFill/>
                  </a:tcPr>
                </a:tc>
                <a:extLst>
                  <a:ext uri="{0D108BD9-81ED-4DB2-BD59-A6C34878D82A}">
                    <a16:rowId xmlns:a16="http://schemas.microsoft.com/office/drawing/2014/main" val="601921667"/>
                  </a:ext>
                </a:extLst>
              </a:tr>
              <a:tr h="362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4 </a:t>
                      </a:r>
                    </a:p>
                  </a:txBody>
                  <a:tcPr>
                    <a:noFill/>
                  </a:tcPr>
                </a:tc>
                <a:tc>
                  <a:txBody>
                    <a:bodyPr/>
                    <a:lstStyle/>
                    <a:p>
                      <a:r>
                        <a:rPr lang="es-CO" b="1" dirty="0">
                          <a:solidFill>
                            <a:schemeClr val="bg1"/>
                          </a:solidFill>
                        </a:rPr>
                        <a:t>PROCESO</a:t>
                      </a:r>
                      <a:r>
                        <a:rPr lang="es-CO" b="1" baseline="0" dirty="0">
                          <a:solidFill>
                            <a:schemeClr val="bg1"/>
                          </a:solidFill>
                        </a:rPr>
                        <a:t> ORGANIZACIONAL</a:t>
                      </a:r>
                      <a:endParaRPr lang="es-CO" b="1" dirty="0">
                        <a:solidFill>
                          <a:schemeClr val="bg1"/>
                        </a:solidFill>
                      </a:endParaRPr>
                    </a:p>
                  </a:txBody>
                  <a:tcPr>
                    <a:noFill/>
                  </a:tcPr>
                </a:tc>
                <a:extLst>
                  <a:ext uri="{0D108BD9-81ED-4DB2-BD59-A6C34878D82A}">
                    <a16:rowId xmlns:a16="http://schemas.microsoft.com/office/drawing/2014/main" val="2552302635"/>
                  </a:ext>
                </a:extLst>
              </a:tr>
              <a:tr h="5545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5 </a:t>
                      </a:r>
                    </a:p>
                  </a:txBody>
                  <a:tcPr>
                    <a:noFill/>
                  </a:tcPr>
                </a:tc>
                <a:tc>
                  <a:txBody>
                    <a:bodyPr/>
                    <a:lstStyle/>
                    <a:p>
                      <a:r>
                        <a:rPr lang="es-CO" b="1" dirty="0">
                          <a:solidFill>
                            <a:schemeClr val="bg1"/>
                          </a:solidFill>
                        </a:rPr>
                        <a:t>MANUAL DE FUNCIONES Y GRONOGRAMA</a:t>
                      </a:r>
                      <a:r>
                        <a:rPr lang="es-CO" b="1" baseline="0" dirty="0">
                          <a:solidFill>
                            <a:schemeClr val="bg1"/>
                          </a:solidFill>
                        </a:rPr>
                        <a:t> </a:t>
                      </a:r>
                      <a:endParaRPr lang="es-CO" b="1" dirty="0">
                        <a:solidFill>
                          <a:schemeClr val="bg1"/>
                        </a:solidFill>
                      </a:endParaRPr>
                    </a:p>
                  </a:txBody>
                  <a:tcPr>
                    <a:noFill/>
                  </a:tcPr>
                </a:tc>
                <a:extLst>
                  <a:ext uri="{0D108BD9-81ED-4DB2-BD59-A6C34878D82A}">
                    <a16:rowId xmlns:a16="http://schemas.microsoft.com/office/drawing/2014/main" val="332611224"/>
                  </a:ext>
                </a:extLst>
              </a:tr>
              <a:tr h="362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6 </a:t>
                      </a:r>
                    </a:p>
                  </a:txBody>
                  <a:tcPr>
                    <a:noFill/>
                  </a:tcPr>
                </a:tc>
                <a:tc>
                  <a:txBody>
                    <a:bodyPr/>
                    <a:lstStyle/>
                    <a:p>
                      <a:r>
                        <a:rPr lang="es-CO" b="1" dirty="0">
                          <a:solidFill>
                            <a:schemeClr val="bg1"/>
                          </a:solidFill>
                        </a:rPr>
                        <a:t>DESARRROLLAR LAS EMPLEADOS</a:t>
                      </a:r>
                    </a:p>
                  </a:txBody>
                  <a:tcPr>
                    <a:noFill/>
                  </a:tcPr>
                </a:tc>
                <a:extLst>
                  <a:ext uri="{0D108BD9-81ED-4DB2-BD59-A6C34878D82A}">
                    <a16:rowId xmlns:a16="http://schemas.microsoft.com/office/drawing/2014/main" val="1317580949"/>
                  </a:ext>
                </a:extLst>
              </a:tr>
              <a:tr h="362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7 </a:t>
                      </a:r>
                    </a:p>
                  </a:txBody>
                  <a:tcPr>
                    <a:noFill/>
                  </a:tcPr>
                </a:tc>
                <a:tc>
                  <a:txBody>
                    <a:bodyPr/>
                    <a:lstStyle/>
                    <a:p>
                      <a:r>
                        <a:rPr lang="es-CO" b="1" dirty="0">
                          <a:solidFill>
                            <a:schemeClr val="bg1"/>
                          </a:solidFill>
                        </a:rPr>
                        <a:t>AUDITAR EMPLEADOS</a:t>
                      </a:r>
                    </a:p>
                  </a:txBody>
                  <a:tcPr>
                    <a:noFill/>
                  </a:tcPr>
                </a:tc>
                <a:extLst>
                  <a:ext uri="{0D108BD9-81ED-4DB2-BD59-A6C34878D82A}">
                    <a16:rowId xmlns:a16="http://schemas.microsoft.com/office/drawing/2014/main" val="3736750858"/>
                  </a:ext>
                </a:extLst>
              </a:tr>
              <a:tr h="362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8 </a:t>
                      </a:r>
                    </a:p>
                  </a:txBody>
                  <a:tcPr>
                    <a:noFill/>
                  </a:tcPr>
                </a:tc>
                <a:tc>
                  <a:txBody>
                    <a:bodyPr/>
                    <a:lstStyle/>
                    <a:p>
                      <a:r>
                        <a:rPr lang="es-CO" b="1" dirty="0">
                          <a:solidFill>
                            <a:schemeClr val="bg1"/>
                          </a:solidFill>
                        </a:rPr>
                        <a:t>RECOMPENSAR</a:t>
                      </a:r>
                      <a:r>
                        <a:rPr lang="es-CO" b="1" baseline="0" dirty="0">
                          <a:solidFill>
                            <a:schemeClr val="bg1"/>
                          </a:solidFill>
                        </a:rPr>
                        <a:t> EMPLEADOS</a:t>
                      </a:r>
                      <a:endParaRPr lang="es-CO" b="1" dirty="0">
                        <a:solidFill>
                          <a:schemeClr val="bg1"/>
                        </a:solidFill>
                      </a:endParaRPr>
                    </a:p>
                  </a:txBody>
                  <a:tcPr>
                    <a:noFill/>
                  </a:tcPr>
                </a:tc>
                <a:extLst>
                  <a:ext uri="{0D108BD9-81ED-4DB2-BD59-A6C34878D82A}">
                    <a16:rowId xmlns:a16="http://schemas.microsoft.com/office/drawing/2014/main" val="3457350284"/>
                  </a:ext>
                </a:extLst>
              </a:tr>
              <a:tr h="362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9 </a:t>
                      </a:r>
                    </a:p>
                  </a:txBody>
                  <a:tcPr>
                    <a:noFill/>
                  </a:tcPr>
                </a:tc>
                <a:tc>
                  <a:txBody>
                    <a:bodyPr/>
                    <a:lstStyle/>
                    <a:p>
                      <a:r>
                        <a:rPr lang="es-CO" b="1" dirty="0">
                          <a:solidFill>
                            <a:schemeClr val="bg1"/>
                          </a:solidFill>
                        </a:rPr>
                        <a:t>RETENER EMPLEADOS</a:t>
                      </a:r>
                    </a:p>
                  </a:txBody>
                  <a:tcPr>
                    <a:noFill/>
                  </a:tcPr>
                </a:tc>
                <a:extLst>
                  <a:ext uri="{0D108BD9-81ED-4DB2-BD59-A6C34878D82A}">
                    <a16:rowId xmlns:a16="http://schemas.microsoft.com/office/drawing/2014/main" val="1077340920"/>
                  </a:ext>
                </a:extLst>
              </a:tr>
              <a:tr h="6346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10 </a:t>
                      </a:r>
                    </a:p>
                  </a:txBody>
                  <a:tcPr>
                    <a:noFill/>
                  </a:tcPr>
                </a:tc>
                <a:tc>
                  <a:txBody>
                    <a:bodyPr/>
                    <a:lstStyle/>
                    <a:p>
                      <a:r>
                        <a:rPr lang="es-CO" b="1" dirty="0">
                          <a:solidFill>
                            <a:schemeClr val="bg1"/>
                          </a:solidFill>
                        </a:rPr>
                        <a:t>SALUD OCUPACIONAL Y MENTAL DE LOS EMPLEADOS</a:t>
                      </a:r>
                    </a:p>
                  </a:txBody>
                  <a:tcPr>
                    <a:noFill/>
                  </a:tcPr>
                </a:tc>
                <a:extLst>
                  <a:ext uri="{0D108BD9-81ED-4DB2-BD59-A6C34878D82A}">
                    <a16:rowId xmlns:a16="http://schemas.microsoft.com/office/drawing/2014/main" val="2214846800"/>
                  </a:ext>
                </a:extLst>
              </a:tr>
              <a:tr h="5545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11</a:t>
                      </a:r>
                    </a:p>
                  </a:txBody>
                  <a:tcPr>
                    <a:noFill/>
                  </a:tcPr>
                </a:tc>
                <a:tc>
                  <a:txBody>
                    <a:bodyPr/>
                    <a:lstStyle/>
                    <a:p>
                      <a:r>
                        <a:rPr lang="es-CO" b="1" dirty="0">
                          <a:solidFill>
                            <a:schemeClr val="bg1"/>
                          </a:solidFill>
                        </a:rPr>
                        <a:t>HABILIDADES Y CONCEPCIONES DEL HOMBRE</a:t>
                      </a:r>
                      <a:r>
                        <a:rPr lang="es-CO" b="1" baseline="0" dirty="0">
                          <a:solidFill>
                            <a:schemeClr val="bg1"/>
                          </a:solidFill>
                        </a:rPr>
                        <a:t> </a:t>
                      </a:r>
                      <a:endParaRPr lang="es-CO" b="1" dirty="0">
                        <a:solidFill>
                          <a:schemeClr val="bg1"/>
                        </a:solidFill>
                      </a:endParaRPr>
                    </a:p>
                  </a:txBody>
                  <a:tcPr>
                    <a:noFill/>
                  </a:tcPr>
                </a:tc>
                <a:extLst>
                  <a:ext uri="{0D108BD9-81ED-4DB2-BD59-A6C34878D82A}">
                    <a16:rowId xmlns:a16="http://schemas.microsoft.com/office/drawing/2014/main" val="3870706174"/>
                  </a:ext>
                </a:extLst>
              </a:tr>
              <a:tr h="362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12</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b="1" dirty="0">
                          <a:solidFill>
                            <a:schemeClr val="bg1"/>
                          </a:solidFill>
                        </a:rPr>
                        <a:t>LEGISLACION LABORAL  EN GTH</a:t>
                      </a:r>
                    </a:p>
                  </a:txBody>
                  <a:tcPr>
                    <a:noFill/>
                  </a:tcPr>
                </a:tc>
                <a:extLst>
                  <a:ext uri="{0D108BD9-81ED-4DB2-BD59-A6C34878D82A}">
                    <a16:rowId xmlns:a16="http://schemas.microsoft.com/office/drawing/2014/main" val="4250629272"/>
                  </a:ext>
                </a:extLst>
              </a:tr>
            </a:tbl>
          </a:graphicData>
        </a:graphic>
      </p:graphicFrame>
    </p:spTree>
    <p:extLst>
      <p:ext uri="{BB962C8B-B14F-4D97-AF65-F5344CB8AC3E}">
        <p14:creationId xmlns:p14="http://schemas.microsoft.com/office/powerpoint/2010/main" val="17263924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084583" y="685308"/>
            <a:ext cx="6125732" cy="461665"/>
          </a:xfrm>
          <a:prstGeom prst="rect">
            <a:avLst/>
          </a:prstGeom>
          <a:noFill/>
        </p:spPr>
        <p:txBody>
          <a:bodyPr wrap="square" rtlCol="0">
            <a:spAutoFit/>
          </a:bodyPr>
          <a:lstStyle/>
          <a:p>
            <a:pPr algn="ctr"/>
            <a:r>
              <a:rPr lang="es-ES" sz="2400" b="1" dirty="0">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MOTIVACIÓN Y SATISFACCIÓN</a:t>
            </a:r>
            <a:endParaRPr lang="en-US" sz="2400" b="1" dirty="0">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748E5A9-AEF3-4EFB-B008-DC9516AEE6F5}"/>
              </a:ext>
            </a:extLst>
          </p:cNvPr>
          <p:cNvSpPr txBox="1"/>
          <p:nvPr/>
        </p:nvSpPr>
        <p:spPr>
          <a:xfrm>
            <a:off x="1564179" y="2126584"/>
            <a:ext cx="6810699" cy="2308324"/>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La motivación se define como el estado o condición que activa el comportamiento e impulsa a una acción, implica y deriva necesidades que existen en el individuo e incentivos u objetivos que se encuentran fuera de él y conjuntamente definen a las necesidades como algo en el individuo que lo obliga a dirigir su comportamiento hacia el logro de incentivos u objetivos, que cree que puede satisfacerlas (Sherman Jr. &amp; </a:t>
            </a:r>
            <a:r>
              <a:rPr lang="es-ES" dirty="0" err="1">
                <a:solidFill>
                  <a:srgbClr val="123258"/>
                </a:solidFill>
                <a:latin typeface="Arial" panose="020B0604020202020204" pitchFamily="34" charset="0"/>
                <a:cs typeface="Arial" panose="020B0604020202020204" pitchFamily="34" charset="0"/>
              </a:rPr>
              <a:t>Chruden</a:t>
            </a:r>
            <a:r>
              <a:rPr lang="es-ES" dirty="0">
                <a:solidFill>
                  <a:srgbClr val="123258"/>
                </a:solidFill>
                <a:latin typeface="Arial" panose="020B0604020202020204" pitchFamily="34" charset="0"/>
                <a:cs typeface="Arial" panose="020B0604020202020204" pitchFamily="34" charset="0"/>
              </a:rPr>
              <a:t>, 1999; Neves de Almeida,1999; Feldman, 2001)</a:t>
            </a:r>
            <a:endParaRPr lang="es-CO" dirty="0">
              <a:solidFill>
                <a:srgbClr val="123258"/>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DAA8324D-0774-4B66-B36E-2AA1742B85BF}"/>
              </a:ext>
            </a:extLst>
          </p:cNvPr>
          <p:cNvPicPr>
            <a:picLocks noChangeAspect="1"/>
          </p:cNvPicPr>
          <p:nvPr/>
        </p:nvPicPr>
        <p:blipFill>
          <a:blip r:embed="rId2"/>
          <a:stretch>
            <a:fillRect/>
          </a:stretch>
        </p:blipFill>
        <p:spPr>
          <a:xfrm>
            <a:off x="3120705" y="4434908"/>
            <a:ext cx="3380763" cy="2166470"/>
          </a:xfrm>
          <a:prstGeom prst="rect">
            <a:avLst/>
          </a:prstGeom>
        </p:spPr>
      </p:pic>
      <p:pic>
        <p:nvPicPr>
          <p:cNvPr id="8" name="Imagen 7">
            <a:extLst>
              <a:ext uri="{FF2B5EF4-FFF2-40B4-BE49-F238E27FC236}">
                <a16:creationId xmlns:a16="http://schemas.microsoft.com/office/drawing/2014/main" id="{A068A990-A68E-1754-8404-28019B9895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0" name="Elipse 9">
            <a:extLst>
              <a:ext uri="{FF2B5EF4-FFF2-40B4-BE49-F238E27FC236}">
                <a16:creationId xmlns:a16="http://schemas.microsoft.com/office/drawing/2014/main" id="{49C46796-97E1-9699-ECD1-20ECAA8898D6}"/>
              </a:ext>
            </a:extLst>
          </p:cNvPr>
          <p:cNvSpPr/>
          <p:nvPr/>
        </p:nvSpPr>
        <p:spPr>
          <a:xfrm>
            <a:off x="7125167" y="5292969"/>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12FCB759-7B77-9A0A-8FF2-96BA0571983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7125167" y="4392415"/>
            <a:ext cx="1352276" cy="2365829"/>
          </a:xfrm>
          <a:prstGeom prst="rect">
            <a:avLst/>
          </a:prstGeom>
        </p:spPr>
      </p:pic>
      <p:pic>
        <p:nvPicPr>
          <p:cNvPr id="3" name="Imagen 2">
            <a:extLst>
              <a:ext uri="{FF2B5EF4-FFF2-40B4-BE49-F238E27FC236}">
                <a16:creationId xmlns:a16="http://schemas.microsoft.com/office/drawing/2014/main" id="{F152640A-F94F-6BEF-EDC1-B2EAAFD3EE40}"/>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412268" y="5518143"/>
            <a:ext cx="688874" cy="985662"/>
          </a:xfrm>
          <a:prstGeom prst="rect">
            <a:avLst/>
          </a:prstGeom>
        </p:spPr>
      </p:pic>
      <p:pic>
        <p:nvPicPr>
          <p:cNvPr id="4" name="Imagen 3">
            <a:extLst>
              <a:ext uri="{FF2B5EF4-FFF2-40B4-BE49-F238E27FC236}">
                <a16:creationId xmlns:a16="http://schemas.microsoft.com/office/drawing/2014/main" id="{6994042A-B54D-9674-1B28-5CA58CBE54D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93448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1930364" y="475480"/>
            <a:ext cx="6125732" cy="461665"/>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DIFERENCIAS</a:t>
            </a:r>
            <a:endParaRPr lang="en-US" dirty="0"/>
          </a:p>
        </p:txBody>
      </p:sp>
      <p:pic>
        <p:nvPicPr>
          <p:cNvPr id="4" name="Imagen 3">
            <a:extLst>
              <a:ext uri="{FF2B5EF4-FFF2-40B4-BE49-F238E27FC236}">
                <a16:creationId xmlns:a16="http://schemas.microsoft.com/office/drawing/2014/main" id="{CDCF8D53-35DE-4C73-92A6-FFBFC5514A73}"/>
              </a:ext>
            </a:extLst>
          </p:cNvPr>
          <p:cNvPicPr>
            <a:picLocks noChangeAspect="1"/>
          </p:cNvPicPr>
          <p:nvPr/>
        </p:nvPicPr>
        <p:blipFill>
          <a:blip r:embed="rId2"/>
          <a:stretch>
            <a:fillRect/>
          </a:stretch>
        </p:blipFill>
        <p:spPr>
          <a:xfrm>
            <a:off x="1079034" y="3301005"/>
            <a:ext cx="7263926" cy="3257182"/>
          </a:xfrm>
          <a:prstGeom prst="rect">
            <a:avLst/>
          </a:prstGeom>
        </p:spPr>
      </p:pic>
      <p:pic>
        <p:nvPicPr>
          <p:cNvPr id="2" name="Imagen 1">
            <a:extLst>
              <a:ext uri="{FF2B5EF4-FFF2-40B4-BE49-F238E27FC236}">
                <a16:creationId xmlns:a16="http://schemas.microsoft.com/office/drawing/2014/main" id="{8AA4AFF9-5D19-49EE-B27E-D45CA2F35981}"/>
              </a:ext>
            </a:extLst>
          </p:cNvPr>
          <p:cNvPicPr>
            <a:picLocks noChangeAspect="1"/>
          </p:cNvPicPr>
          <p:nvPr/>
        </p:nvPicPr>
        <p:blipFill>
          <a:blip r:embed="rId3"/>
          <a:stretch>
            <a:fillRect/>
          </a:stretch>
        </p:blipFill>
        <p:spPr>
          <a:xfrm>
            <a:off x="2341800" y="1668258"/>
            <a:ext cx="4593310" cy="1409700"/>
          </a:xfrm>
          <a:prstGeom prst="rect">
            <a:avLst/>
          </a:prstGeom>
        </p:spPr>
      </p:pic>
      <p:pic>
        <p:nvPicPr>
          <p:cNvPr id="8" name="Imagen 7">
            <a:extLst>
              <a:ext uri="{FF2B5EF4-FFF2-40B4-BE49-F238E27FC236}">
                <a16:creationId xmlns:a16="http://schemas.microsoft.com/office/drawing/2014/main" id="{025B2A65-AAAF-88AF-90E9-E34528C0DE6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0" name="Elipse 9">
            <a:extLst>
              <a:ext uri="{FF2B5EF4-FFF2-40B4-BE49-F238E27FC236}">
                <a16:creationId xmlns:a16="http://schemas.microsoft.com/office/drawing/2014/main" id="{C68D94D1-5146-78FA-6BF4-B3DF582623AA}"/>
              </a:ext>
            </a:extLst>
          </p:cNvPr>
          <p:cNvSpPr/>
          <p:nvPr/>
        </p:nvSpPr>
        <p:spPr>
          <a:xfrm>
            <a:off x="7226786" y="5791985"/>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1C5CC8A3-4606-41DC-7B14-973A2BC886B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7658238" y="4609070"/>
            <a:ext cx="1352276" cy="2365829"/>
          </a:xfrm>
          <a:prstGeom prst="rect">
            <a:avLst/>
          </a:prstGeom>
        </p:spPr>
      </p:pic>
      <p:pic>
        <p:nvPicPr>
          <p:cNvPr id="3" name="Imagen 2">
            <a:extLst>
              <a:ext uri="{FF2B5EF4-FFF2-40B4-BE49-F238E27FC236}">
                <a16:creationId xmlns:a16="http://schemas.microsoft.com/office/drawing/2014/main" id="{C11619F6-35F3-EB8F-7657-165B22A8C5B1}"/>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539332" y="5872338"/>
            <a:ext cx="688874" cy="985662"/>
          </a:xfrm>
          <a:prstGeom prst="rect">
            <a:avLst/>
          </a:prstGeom>
        </p:spPr>
      </p:pic>
      <p:pic>
        <p:nvPicPr>
          <p:cNvPr id="5" name="Imagen 4">
            <a:extLst>
              <a:ext uri="{FF2B5EF4-FFF2-40B4-BE49-F238E27FC236}">
                <a16:creationId xmlns:a16="http://schemas.microsoft.com/office/drawing/2014/main" id="{D67E1CCE-8F47-0557-8982-71937D098F5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2916876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249146" y="678403"/>
            <a:ext cx="6125732" cy="40011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CICLO MOTIVACIONAL</a:t>
            </a:r>
            <a:endParaRPr lang="en-US" dirty="0"/>
          </a:p>
        </p:txBody>
      </p:sp>
      <p:sp>
        <p:nvSpPr>
          <p:cNvPr id="8" name="CuadroTexto 7">
            <a:extLst>
              <a:ext uri="{FF2B5EF4-FFF2-40B4-BE49-F238E27FC236}">
                <a16:creationId xmlns:a16="http://schemas.microsoft.com/office/drawing/2014/main" id="{6F97E1C7-83CA-4B65-BACE-DDC9DE709F17}"/>
              </a:ext>
            </a:extLst>
          </p:cNvPr>
          <p:cNvSpPr txBox="1"/>
          <p:nvPr/>
        </p:nvSpPr>
        <p:spPr>
          <a:xfrm>
            <a:off x="504361" y="2486660"/>
            <a:ext cx="3992137" cy="3493032"/>
          </a:xfrm>
          <a:prstGeom prst="rect">
            <a:avLst/>
          </a:prstGeom>
          <a:noFill/>
        </p:spPr>
        <p:txBody>
          <a:bodyPr wrap="square">
            <a:spAutoFit/>
          </a:bodyPr>
          <a:lstStyle/>
          <a:p>
            <a:pPr algn="just"/>
            <a:r>
              <a:rPr lang="es-ES" dirty="0">
                <a:solidFill>
                  <a:srgbClr val="123258"/>
                </a:solidFill>
                <a:latin typeface="Arial" panose="020B0604020202020204" pitchFamily="34" charset="0"/>
                <a:cs typeface="Arial" panose="020B0604020202020204" pitchFamily="34" charset="0"/>
              </a:rPr>
              <a:t>“ cuando surge una necesidad ésta es una fuerza dinámica y persistente que origina un comportamiento, cada vez que aparece una necesidad ésta rompe el estado de equilibrio del organismo y produce un estado de tensión, insatisfacción, inconformismo y desequilibrio que lleva al individuo a desarrollar un comportamiento o acción capaz de descargar la tensión y liberarlo de la inconformidad y del desequilibrio” </a:t>
            </a:r>
            <a:endParaRPr lang="es-CO" dirty="0">
              <a:solidFill>
                <a:srgbClr val="123258"/>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6F1A70B6-AA9E-4769-9979-4C06D7184D9E}"/>
              </a:ext>
            </a:extLst>
          </p:cNvPr>
          <p:cNvPicPr>
            <a:picLocks noChangeAspect="1"/>
          </p:cNvPicPr>
          <p:nvPr/>
        </p:nvPicPr>
        <p:blipFill rotWithShape="1">
          <a:blip r:embed="rId2"/>
          <a:srcRect l="5853" t="6160" r="5639" b="6436"/>
          <a:stretch/>
        </p:blipFill>
        <p:spPr>
          <a:xfrm>
            <a:off x="4371011" y="1085418"/>
            <a:ext cx="4268628" cy="4215416"/>
          </a:xfrm>
          <a:prstGeom prst="rect">
            <a:avLst/>
          </a:prstGeom>
        </p:spPr>
      </p:pic>
      <p:pic>
        <p:nvPicPr>
          <p:cNvPr id="10" name="Imagen 9">
            <a:extLst>
              <a:ext uri="{FF2B5EF4-FFF2-40B4-BE49-F238E27FC236}">
                <a16:creationId xmlns:a16="http://schemas.microsoft.com/office/drawing/2014/main" id="{D8257D00-7CBF-91D2-BB06-2B94B74B56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7AA2ACB2-EFC9-73C1-5399-647A0B79581D}"/>
              </a:ext>
            </a:extLst>
          </p:cNvPr>
          <p:cNvSpPr/>
          <p:nvPr/>
        </p:nvSpPr>
        <p:spPr>
          <a:xfrm>
            <a:off x="7021829" y="4849964"/>
            <a:ext cx="3313967" cy="3130062"/>
          </a:xfrm>
          <a:prstGeom prst="ellipse">
            <a:avLst/>
          </a:prstGeom>
          <a:gradFill flip="none" rotWithShape="1">
            <a:gsLst>
              <a:gs pos="0">
                <a:srgbClr val="123258">
                  <a:shade val="30000"/>
                  <a:satMod val="115000"/>
                </a:srgbClr>
              </a:gs>
              <a:gs pos="50000">
                <a:srgbClr val="123258">
                  <a:shade val="67500"/>
                  <a:satMod val="115000"/>
                </a:srgbClr>
              </a:gs>
              <a:gs pos="100000">
                <a:srgbClr val="123258">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2E4C32C4-FEE5-E3FC-A4D5-3CDADB99D9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504" b="65503"/>
          <a:stretch/>
        </p:blipFill>
        <p:spPr>
          <a:xfrm>
            <a:off x="7101288" y="4182169"/>
            <a:ext cx="1352276" cy="2365829"/>
          </a:xfrm>
          <a:prstGeom prst="rect">
            <a:avLst/>
          </a:prstGeom>
        </p:spPr>
      </p:pic>
      <p:pic>
        <p:nvPicPr>
          <p:cNvPr id="3" name="Imagen 2">
            <a:extLst>
              <a:ext uri="{FF2B5EF4-FFF2-40B4-BE49-F238E27FC236}">
                <a16:creationId xmlns:a16="http://schemas.microsoft.com/office/drawing/2014/main" id="{9F7A7A2F-AA59-EC5D-88A6-89223D6B5EFF}"/>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74878" y="5279751"/>
            <a:ext cx="688874" cy="985662"/>
          </a:xfrm>
          <a:prstGeom prst="rect">
            <a:avLst/>
          </a:prstGeom>
        </p:spPr>
      </p:pic>
      <p:pic>
        <p:nvPicPr>
          <p:cNvPr id="4" name="Imagen 3">
            <a:extLst>
              <a:ext uri="{FF2B5EF4-FFF2-40B4-BE49-F238E27FC236}">
                <a16:creationId xmlns:a16="http://schemas.microsoft.com/office/drawing/2014/main" id="{C64071AF-486D-0A2C-51A9-0BCD2E63DB3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53250"/>
          <a:stretch/>
        </p:blipFill>
        <p:spPr>
          <a:xfrm rot="19793472" flipH="1">
            <a:off x="-118273" y="-389207"/>
            <a:ext cx="2534837" cy="4325441"/>
          </a:xfrm>
          <a:prstGeom prst="rect">
            <a:avLst/>
          </a:prstGeom>
        </p:spPr>
      </p:pic>
    </p:spTree>
    <p:extLst>
      <p:ext uri="{BB962C8B-B14F-4D97-AF65-F5344CB8AC3E}">
        <p14:creationId xmlns:p14="http://schemas.microsoft.com/office/powerpoint/2010/main" val="3256399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249146" y="678403"/>
            <a:ext cx="6125732" cy="40011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CICLO MOTIVACIONAL</a:t>
            </a:r>
            <a:endParaRPr lang="en-US" dirty="0"/>
          </a:p>
        </p:txBody>
      </p:sp>
      <p:pic>
        <p:nvPicPr>
          <p:cNvPr id="4" name="Imagen 3">
            <a:extLst>
              <a:ext uri="{FF2B5EF4-FFF2-40B4-BE49-F238E27FC236}">
                <a16:creationId xmlns:a16="http://schemas.microsoft.com/office/drawing/2014/main" id="{67749154-BB30-4180-9A2D-DD1895DAD68E}"/>
              </a:ext>
            </a:extLst>
          </p:cNvPr>
          <p:cNvPicPr>
            <a:picLocks noChangeAspect="1"/>
          </p:cNvPicPr>
          <p:nvPr/>
        </p:nvPicPr>
        <p:blipFill rotWithShape="1">
          <a:blip r:embed="rId2"/>
          <a:srcRect t="30597" b="9122"/>
          <a:stretch/>
        </p:blipFill>
        <p:spPr>
          <a:xfrm>
            <a:off x="813218" y="2115073"/>
            <a:ext cx="7793372" cy="2104589"/>
          </a:xfrm>
          <a:prstGeom prst="rect">
            <a:avLst/>
          </a:prstGeom>
        </p:spPr>
      </p:pic>
      <p:pic>
        <p:nvPicPr>
          <p:cNvPr id="2" name="Imagen 1">
            <a:extLst>
              <a:ext uri="{FF2B5EF4-FFF2-40B4-BE49-F238E27FC236}">
                <a16:creationId xmlns:a16="http://schemas.microsoft.com/office/drawing/2014/main" id="{ADF8BB38-1F13-47B6-A69B-6D984A892C33}"/>
              </a:ext>
            </a:extLst>
          </p:cNvPr>
          <p:cNvPicPr>
            <a:picLocks noChangeAspect="1"/>
          </p:cNvPicPr>
          <p:nvPr/>
        </p:nvPicPr>
        <p:blipFill>
          <a:blip r:embed="rId3"/>
          <a:stretch>
            <a:fillRect/>
          </a:stretch>
        </p:blipFill>
        <p:spPr>
          <a:xfrm>
            <a:off x="285750" y="4193622"/>
            <a:ext cx="8572500" cy="2664378"/>
          </a:xfrm>
          <a:prstGeom prst="rect">
            <a:avLst/>
          </a:prstGeom>
        </p:spPr>
      </p:pic>
      <p:pic>
        <p:nvPicPr>
          <p:cNvPr id="8" name="Imagen 7">
            <a:extLst>
              <a:ext uri="{FF2B5EF4-FFF2-40B4-BE49-F238E27FC236}">
                <a16:creationId xmlns:a16="http://schemas.microsoft.com/office/drawing/2014/main" id="{0D6DC607-4250-A9D6-9EC0-31F67CC120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11" name="Imagen 10">
            <a:extLst>
              <a:ext uri="{FF2B5EF4-FFF2-40B4-BE49-F238E27FC236}">
                <a16:creationId xmlns:a16="http://schemas.microsoft.com/office/drawing/2014/main" id="{4D1F5F7E-6F01-DDB0-15ED-28E810DDC1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274978" y="1481463"/>
            <a:ext cx="1352276" cy="2365829"/>
          </a:xfrm>
          <a:prstGeom prst="rect">
            <a:avLst/>
          </a:prstGeom>
        </p:spPr>
      </p:pic>
      <p:pic>
        <p:nvPicPr>
          <p:cNvPr id="3" name="Imagen 2">
            <a:extLst>
              <a:ext uri="{FF2B5EF4-FFF2-40B4-BE49-F238E27FC236}">
                <a16:creationId xmlns:a16="http://schemas.microsoft.com/office/drawing/2014/main" id="{26E1790D-32AC-8876-DCC7-540F42C8183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1080" t="31111" b="33121"/>
          <a:stretch/>
        </p:blipFill>
        <p:spPr>
          <a:xfrm rot="2244506" flipH="1">
            <a:off x="-912921" y="-1258657"/>
            <a:ext cx="3453627" cy="2751853"/>
          </a:xfrm>
          <a:prstGeom prst="rect">
            <a:avLst/>
          </a:prstGeom>
        </p:spPr>
      </p:pic>
      <p:pic>
        <p:nvPicPr>
          <p:cNvPr id="5" name="Imagen 4">
            <a:extLst>
              <a:ext uri="{FF2B5EF4-FFF2-40B4-BE49-F238E27FC236}">
                <a16:creationId xmlns:a16="http://schemas.microsoft.com/office/drawing/2014/main" id="{205E3546-32CB-E452-BCC2-CB68004272B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322" r="44843"/>
          <a:stretch/>
        </p:blipFill>
        <p:spPr>
          <a:xfrm>
            <a:off x="6539389" y="5603428"/>
            <a:ext cx="3044843" cy="2309631"/>
          </a:xfrm>
          <a:prstGeom prst="rect">
            <a:avLst/>
          </a:prstGeom>
        </p:spPr>
      </p:pic>
      <p:pic>
        <p:nvPicPr>
          <p:cNvPr id="6" name="Imagen 5">
            <a:extLst>
              <a:ext uri="{FF2B5EF4-FFF2-40B4-BE49-F238E27FC236}">
                <a16:creationId xmlns:a16="http://schemas.microsoft.com/office/drawing/2014/main" id="{BD436DB3-1C57-913B-6526-5130C348A236}"/>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522622" y="6069864"/>
            <a:ext cx="688874" cy="985662"/>
          </a:xfrm>
          <a:prstGeom prst="rect">
            <a:avLst/>
          </a:prstGeom>
        </p:spPr>
      </p:pic>
    </p:spTree>
    <p:extLst>
      <p:ext uri="{BB962C8B-B14F-4D97-AF65-F5344CB8AC3E}">
        <p14:creationId xmlns:p14="http://schemas.microsoft.com/office/powerpoint/2010/main" val="3563716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E58C7B34-F0E2-4D0C-BB3D-9013489B79DE}"/>
              </a:ext>
            </a:extLst>
          </p:cNvPr>
          <p:cNvSpPr txBox="1"/>
          <p:nvPr/>
        </p:nvSpPr>
        <p:spPr>
          <a:xfrm>
            <a:off x="2223979" y="445995"/>
            <a:ext cx="6125732" cy="400110"/>
          </a:xfrm>
          <a:prstGeom prst="rect">
            <a:avLst/>
          </a:prstGeom>
          <a:noFill/>
        </p:spPr>
        <p:txBody>
          <a:bodyPr wrap="square" rtlCol="0">
            <a:spAutoFit/>
          </a:bodyPr>
          <a:lstStyle>
            <a:defPPr>
              <a:defRPr lang="en-US"/>
            </a:defPPr>
            <a:lvl1pPr algn="ctr">
              <a:defRPr sz="2400" b="1">
                <a:solidFill>
                  <a:srgbClr val="123258"/>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s-ES" dirty="0"/>
              <a:t>NECESIDADES</a:t>
            </a:r>
            <a:endParaRPr lang="en-US" dirty="0"/>
          </a:p>
        </p:txBody>
      </p:sp>
      <p:pic>
        <p:nvPicPr>
          <p:cNvPr id="5" name="Imagen 4">
            <a:extLst>
              <a:ext uri="{FF2B5EF4-FFF2-40B4-BE49-F238E27FC236}">
                <a16:creationId xmlns:a16="http://schemas.microsoft.com/office/drawing/2014/main" id="{4999BB42-4F37-4FF5-9A90-829C2F2A2FF8}"/>
              </a:ext>
            </a:extLst>
          </p:cNvPr>
          <p:cNvPicPr>
            <a:picLocks noChangeAspect="1"/>
          </p:cNvPicPr>
          <p:nvPr/>
        </p:nvPicPr>
        <p:blipFill>
          <a:blip r:embed="rId2"/>
          <a:stretch>
            <a:fillRect/>
          </a:stretch>
        </p:blipFill>
        <p:spPr>
          <a:xfrm>
            <a:off x="342399" y="3714609"/>
            <a:ext cx="7350923" cy="2865150"/>
          </a:xfrm>
          <a:prstGeom prst="rect">
            <a:avLst/>
          </a:prstGeom>
        </p:spPr>
      </p:pic>
      <p:pic>
        <p:nvPicPr>
          <p:cNvPr id="1026" name="Picture 2" descr="5 Necesidades básicas, según Maslow. Aprender Inglés | KOE México">
            <a:extLst>
              <a:ext uri="{FF2B5EF4-FFF2-40B4-BE49-F238E27FC236}">
                <a16:creationId xmlns:a16="http://schemas.microsoft.com/office/drawing/2014/main" id="{A571343B-27B6-4310-87D7-7367188BD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47" y="849459"/>
            <a:ext cx="3859255" cy="286515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843CA852-BDE4-3F4B-8841-3D0174DC27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11" name="Imagen 10">
            <a:extLst>
              <a:ext uri="{FF2B5EF4-FFF2-40B4-BE49-F238E27FC236}">
                <a16:creationId xmlns:a16="http://schemas.microsoft.com/office/drawing/2014/main" id="{2580F0F4-29AE-2D85-AC4B-EB05E00AD5E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504" b="65503"/>
          <a:stretch/>
        </p:blipFill>
        <p:spPr>
          <a:xfrm>
            <a:off x="623636" y="777167"/>
            <a:ext cx="1352276" cy="2365829"/>
          </a:xfrm>
          <a:prstGeom prst="rect">
            <a:avLst/>
          </a:prstGeom>
        </p:spPr>
      </p:pic>
      <p:pic>
        <p:nvPicPr>
          <p:cNvPr id="2" name="Imagen 1">
            <a:extLst>
              <a:ext uri="{FF2B5EF4-FFF2-40B4-BE49-F238E27FC236}">
                <a16:creationId xmlns:a16="http://schemas.microsoft.com/office/drawing/2014/main" id="{B5FAC05E-1377-99CD-2A99-D33029BA5A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1080" t="31111" b="33121"/>
          <a:stretch/>
        </p:blipFill>
        <p:spPr>
          <a:xfrm rot="2244506" flipH="1">
            <a:off x="-1180018" y="-1237530"/>
            <a:ext cx="3453627" cy="2751853"/>
          </a:xfrm>
          <a:prstGeom prst="rect">
            <a:avLst/>
          </a:prstGeom>
        </p:spPr>
      </p:pic>
      <p:pic>
        <p:nvPicPr>
          <p:cNvPr id="3" name="Imagen 2">
            <a:extLst>
              <a:ext uri="{FF2B5EF4-FFF2-40B4-BE49-F238E27FC236}">
                <a16:creationId xmlns:a16="http://schemas.microsoft.com/office/drawing/2014/main" id="{44D571CE-B71B-E9AF-71A3-E47C6778665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6322" r="44843"/>
          <a:stretch/>
        </p:blipFill>
        <p:spPr>
          <a:xfrm>
            <a:off x="6530511" y="5603428"/>
            <a:ext cx="3044843" cy="2309631"/>
          </a:xfrm>
          <a:prstGeom prst="rect">
            <a:avLst/>
          </a:prstGeom>
        </p:spPr>
      </p:pic>
      <p:pic>
        <p:nvPicPr>
          <p:cNvPr id="4" name="Imagen 3">
            <a:extLst>
              <a:ext uri="{FF2B5EF4-FFF2-40B4-BE49-F238E27FC236}">
                <a16:creationId xmlns:a16="http://schemas.microsoft.com/office/drawing/2014/main" id="{C259C446-E96D-93C9-07CD-EAB0D8F352A1}"/>
              </a:ext>
            </a:extLst>
          </p:cNvPr>
          <p:cNvPicPr>
            <a:picLocks noChangeAspect="1"/>
          </p:cNvPicPr>
          <p:nvPr/>
        </p:nvPicPr>
        <p:blipFill rotWithShape="1">
          <a:blip r:embed="rId7" cstate="print">
            <a:lum bright="70000" contrast="-70000"/>
            <a:extLst>
              <a:ext uri="{BEBA8EAE-BF5A-486C-A8C5-ECC9F3942E4B}">
                <a14:imgProps xmlns:a14="http://schemas.microsoft.com/office/drawing/2010/main">
                  <a14:imgLayer r:embed="rId8">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522622" y="6069864"/>
            <a:ext cx="688874" cy="985662"/>
          </a:xfrm>
          <a:prstGeom prst="rect">
            <a:avLst/>
          </a:prstGeom>
        </p:spPr>
      </p:pic>
    </p:spTree>
    <p:extLst>
      <p:ext uri="{BB962C8B-B14F-4D97-AF65-F5344CB8AC3E}">
        <p14:creationId xmlns:p14="http://schemas.microsoft.com/office/powerpoint/2010/main" val="92109177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1594</TotalTime>
  <Words>679</Words>
  <Application>Microsoft Office PowerPoint</Application>
  <PresentationFormat>Presentación en pantalla (4:3)</PresentationFormat>
  <Paragraphs>91</Paragraphs>
  <Slides>38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Arial</vt:lpstr>
      <vt:lpstr>Calibri</vt:lpstr>
      <vt:lpstr>Calibri Light</vt:lpstr>
      <vt:lpstr>Century Gothic</vt:lpstr>
      <vt:lpstr>Morn Thin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HP</cp:lastModifiedBy>
  <cp:revision>55</cp:revision>
  <dcterms:created xsi:type="dcterms:W3CDTF">2020-10-06T22:21:33Z</dcterms:created>
  <dcterms:modified xsi:type="dcterms:W3CDTF">2022-11-28T02:19:41Z</dcterms:modified>
</cp:coreProperties>
</file>